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8" r:id="rId2"/>
    <p:sldId id="297" r:id="rId3"/>
    <p:sldId id="290" r:id="rId4"/>
    <p:sldId id="291" r:id="rId5"/>
    <p:sldId id="292" r:id="rId6"/>
    <p:sldId id="295" r:id="rId7"/>
    <p:sldId id="296" r:id="rId8"/>
    <p:sldId id="293" r:id="rId9"/>
    <p:sldId id="294" r:id="rId10"/>
  </p:sldIdLst>
  <p:sldSz cx="9144000" cy="6858000" type="screen4x3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11"/>
    <a:srgbClr val="FFD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9337" autoAdjust="0"/>
  </p:normalViewPr>
  <p:slideViewPr>
    <p:cSldViewPr snapToGrid="0" snapToObjects="1">
      <p:cViewPr varScale="1">
        <p:scale>
          <a:sx n="72" d="100"/>
          <a:sy n="72" d="100"/>
        </p:scale>
        <p:origin x="1266" y="66"/>
      </p:cViewPr>
      <p:guideLst>
        <p:guide orient="horz" pos="290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4" d="100"/>
          <a:sy n="124" d="100"/>
        </p:scale>
        <p:origin x="-4936" y="-120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88A5CA5-35D0-3247-913B-94ED56ECCD38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71A5C3-60D6-6843-B81D-8F7989A50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9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1A5C3-60D6-6843-B81D-8F7989A50F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30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-PPT-Images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0092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7555" y="6267842"/>
            <a:ext cx="2133600" cy="240181"/>
          </a:xfrm>
        </p:spPr>
        <p:txBody>
          <a:bodyPr/>
          <a:lstStyle>
            <a:lvl1pPr algn="l">
              <a:defRPr sz="1000">
                <a:latin typeface="Arial"/>
                <a:cs typeface="Arial"/>
              </a:defRPr>
            </a:lvl1pPr>
          </a:lstStyle>
          <a:p>
            <a:fld id="{C27E658C-CEA1-504D-BF63-D330409653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 descr="CATERPILLAR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3" y="6262066"/>
            <a:ext cx="1900451" cy="299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07555" y="2307083"/>
            <a:ext cx="4382655" cy="708175"/>
          </a:xfrm>
          <a:effectLst>
            <a:outerShdw blurRad="190500" dir="5400000" algn="tl" rotWithShape="0">
              <a:schemeClr val="tx1"/>
            </a:outerShdw>
          </a:effectLst>
        </p:spPr>
        <p:txBody>
          <a:bodyPr/>
          <a:lstStyle>
            <a:lvl1pPr>
              <a:lnSpc>
                <a:spcPts val="2800"/>
              </a:lnSpc>
              <a:defRPr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1" y="3315825"/>
            <a:ext cx="6552044" cy="367164"/>
          </a:xfrm>
          <a:prstGeom prst="rect">
            <a:avLst/>
          </a:prstGeom>
          <a:gradFill flip="none" rotWithShape="1">
            <a:gsLst>
              <a:gs pos="44000">
                <a:schemeClr val="bg1">
                  <a:alpha val="6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0" y="3313014"/>
            <a:ext cx="6552045" cy="0"/>
          </a:xfrm>
          <a:prstGeom prst="line">
            <a:avLst/>
          </a:prstGeom>
          <a:ln w="3175" cmpd="sng">
            <a:solidFill>
              <a:schemeClr val="tx1">
                <a:lumMod val="85000"/>
                <a:lumOff val="15000"/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0" y="3685283"/>
            <a:ext cx="5778500" cy="0"/>
          </a:xfrm>
          <a:prstGeom prst="line">
            <a:avLst/>
          </a:prstGeom>
          <a:ln w="3175" cmpd="sng">
            <a:solidFill>
              <a:schemeClr val="tx1">
                <a:lumMod val="85000"/>
                <a:lumOff val="15000"/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07554" y="3349325"/>
            <a:ext cx="3591791" cy="304800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1" name="Rectangle 40"/>
          <p:cNvSpPr/>
          <p:nvPr userDrawn="1"/>
        </p:nvSpPr>
        <p:spPr bwMode="auto">
          <a:xfrm>
            <a:off x="0" y="5684674"/>
            <a:ext cx="9144000" cy="95839"/>
          </a:xfrm>
          <a:prstGeom prst="rect">
            <a:avLst/>
          </a:prstGeom>
          <a:gradFill flip="none" rotWithShape="1">
            <a:gsLst>
              <a:gs pos="0">
                <a:srgbClr val="FFCD11">
                  <a:alpha val="75000"/>
                </a:srgbClr>
              </a:gs>
              <a:gs pos="100000">
                <a:srgbClr val="FFD400"/>
              </a:gs>
            </a:gsLst>
            <a:lin ang="16200000" scaled="0"/>
            <a:tileRect/>
          </a:gra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400" b="0" dirty="0">
              <a:solidFill>
                <a:srgbClr val="FFC93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 userDrawn="1"/>
        </p:nvSpPr>
        <p:spPr bwMode="auto">
          <a:xfrm>
            <a:off x="0" y="5867044"/>
            <a:ext cx="9144000" cy="95839"/>
          </a:xfrm>
          <a:prstGeom prst="rect">
            <a:avLst/>
          </a:prstGeom>
          <a:gradFill flip="none" rotWithShape="1">
            <a:gsLst>
              <a:gs pos="0">
                <a:srgbClr val="FFCD11"/>
              </a:gs>
              <a:gs pos="100000">
                <a:srgbClr val="FFD400"/>
              </a:gs>
            </a:gsLst>
            <a:lin ang="16200000" scaled="0"/>
            <a:tileRect/>
          </a:gra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400" b="0" dirty="0">
              <a:solidFill>
                <a:srgbClr val="FFC93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 userDrawn="1"/>
        </p:nvSpPr>
        <p:spPr bwMode="auto">
          <a:xfrm>
            <a:off x="0" y="5775859"/>
            <a:ext cx="9144000" cy="95839"/>
          </a:xfrm>
          <a:prstGeom prst="rect">
            <a:avLst/>
          </a:prstGeom>
          <a:gradFill flip="none" rotWithShape="1">
            <a:gsLst>
              <a:gs pos="0">
                <a:srgbClr val="FFCD11">
                  <a:alpha val="90000"/>
                </a:srgbClr>
              </a:gs>
              <a:gs pos="100000">
                <a:srgbClr val="FFD400"/>
              </a:gs>
            </a:gsLst>
            <a:lin ang="16200000" scaled="0"/>
            <a:tileRect/>
          </a:gra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400" b="0" dirty="0">
              <a:solidFill>
                <a:srgbClr val="FFC93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41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-PPT-Imag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0092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7555" y="6267842"/>
            <a:ext cx="2133600" cy="240181"/>
          </a:xfrm>
        </p:spPr>
        <p:txBody>
          <a:bodyPr/>
          <a:lstStyle>
            <a:lvl1pPr algn="l">
              <a:defRPr sz="1000">
                <a:latin typeface="Arial"/>
                <a:cs typeface="Arial"/>
              </a:defRPr>
            </a:lvl1pPr>
          </a:lstStyle>
          <a:p>
            <a:fld id="{C27E658C-CEA1-504D-BF63-D330409653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 descr="CATERPILLAR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3" y="6262066"/>
            <a:ext cx="1900451" cy="299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07555" y="2307083"/>
            <a:ext cx="4382655" cy="708175"/>
          </a:xfrm>
          <a:effectLst>
            <a:outerShdw blurRad="190500" dir="5400000" algn="tl" rotWithShape="0">
              <a:schemeClr val="tx1"/>
            </a:outerShdw>
          </a:effectLst>
        </p:spPr>
        <p:txBody>
          <a:bodyPr/>
          <a:lstStyle>
            <a:lvl1pPr>
              <a:lnSpc>
                <a:spcPts val="2800"/>
              </a:lnSpc>
              <a:defRPr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1" y="3315825"/>
            <a:ext cx="5168899" cy="367164"/>
          </a:xfrm>
          <a:prstGeom prst="rect">
            <a:avLst/>
          </a:prstGeom>
          <a:gradFill flip="none" rotWithShape="1">
            <a:gsLst>
              <a:gs pos="44000">
                <a:schemeClr val="bg1">
                  <a:alpha val="6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0" y="3313014"/>
            <a:ext cx="4679950" cy="0"/>
          </a:xfrm>
          <a:prstGeom prst="line">
            <a:avLst/>
          </a:prstGeom>
          <a:ln w="3175" cmpd="sng">
            <a:solidFill>
              <a:schemeClr val="tx1">
                <a:lumMod val="85000"/>
                <a:lumOff val="15000"/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0" y="3685283"/>
            <a:ext cx="4838700" cy="0"/>
          </a:xfrm>
          <a:prstGeom prst="line">
            <a:avLst/>
          </a:prstGeom>
          <a:ln w="3175" cmpd="sng">
            <a:solidFill>
              <a:schemeClr val="tx1">
                <a:lumMod val="85000"/>
                <a:lumOff val="15000"/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07554" y="3349325"/>
            <a:ext cx="3591791" cy="304800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1" name="Rectangle 40"/>
          <p:cNvSpPr/>
          <p:nvPr userDrawn="1"/>
        </p:nvSpPr>
        <p:spPr bwMode="auto">
          <a:xfrm>
            <a:off x="0" y="5684674"/>
            <a:ext cx="9144000" cy="95839"/>
          </a:xfrm>
          <a:prstGeom prst="rect">
            <a:avLst/>
          </a:prstGeom>
          <a:gradFill flip="none" rotWithShape="1">
            <a:gsLst>
              <a:gs pos="0">
                <a:srgbClr val="FFCD11">
                  <a:alpha val="75000"/>
                </a:srgbClr>
              </a:gs>
              <a:gs pos="100000">
                <a:srgbClr val="FFD400"/>
              </a:gs>
            </a:gsLst>
            <a:lin ang="16200000" scaled="0"/>
            <a:tileRect/>
          </a:gra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400" b="0" dirty="0">
              <a:solidFill>
                <a:srgbClr val="FFC93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 userDrawn="1"/>
        </p:nvSpPr>
        <p:spPr bwMode="auto">
          <a:xfrm>
            <a:off x="0" y="5867044"/>
            <a:ext cx="9144000" cy="95839"/>
          </a:xfrm>
          <a:prstGeom prst="rect">
            <a:avLst/>
          </a:prstGeom>
          <a:gradFill flip="none" rotWithShape="1">
            <a:gsLst>
              <a:gs pos="0">
                <a:srgbClr val="FFCD11"/>
              </a:gs>
              <a:gs pos="100000">
                <a:srgbClr val="FFD400"/>
              </a:gs>
            </a:gsLst>
            <a:lin ang="16200000" scaled="0"/>
            <a:tileRect/>
          </a:gra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400" b="0" dirty="0">
              <a:solidFill>
                <a:srgbClr val="FFC93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 userDrawn="1"/>
        </p:nvSpPr>
        <p:spPr bwMode="auto">
          <a:xfrm>
            <a:off x="0" y="5775859"/>
            <a:ext cx="9144000" cy="95839"/>
          </a:xfrm>
          <a:prstGeom prst="rect">
            <a:avLst/>
          </a:prstGeom>
          <a:gradFill flip="none" rotWithShape="1">
            <a:gsLst>
              <a:gs pos="0">
                <a:srgbClr val="FFCD11">
                  <a:alpha val="90000"/>
                </a:srgbClr>
              </a:gs>
              <a:gs pos="100000">
                <a:srgbClr val="FFD400"/>
              </a:gs>
            </a:gsLst>
            <a:lin ang="16200000" scaled="0"/>
            <a:tileRect/>
          </a:gra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400" b="0" dirty="0">
              <a:solidFill>
                <a:srgbClr val="FFC93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48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-PPT-Images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0092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7555" y="6267842"/>
            <a:ext cx="2133600" cy="240181"/>
          </a:xfrm>
        </p:spPr>
        <p:txBody>
          <a:bodyPr/>
          <a:lstStyle>
            <a:lvl1pPr algn="l">
              <a:defRPr sz="1000">
                <a:latin typeface="Arial"/>
                <a:cs typeface="Arial"/>
              </a:defRPr>
            </a:lvl1pPr>
          </a:lstStyle>
          <a:p>
            <a:fld id="{C27E658C-CEA1-504D-BF63-D330409653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 descr="CATERPILLAR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3" y="6262066"/>
            <a:ext cx="1900451" cy="299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07555" y="2307083"/>
            <a:ext cx="4382655" cy="708175"/>
          </a:xfrm>
          <a:effectLst>
            <a:outerShdw blurRad="190500" dir="5400000" algn="tl" rotWithShape="0">
              <a:schemeClr val="tx1"/>
            </a:outerShdw>
          </a:effectLst>
        </p:spPr>
        <p:txBody>
          <a:bodyPr/>
          <a:lstStyle>
            <a:lvl1pPr>
              <a:lnSpc>
                <a:spcPts val="2800"/>
              </a:lnSpc>
              <a:defRPr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1" y="3315825"/>
            <a:ext cx="4790209" cy="367164"/>
          </a:xfrm>
          <a:prstGeom prst="rect">
            <a:avLst/>
          </a:prstGeom>
          <a:gradFill flip="none" rotWithShape="1">
            <a:gsLst>
              <a:gs pos="44000">
                <a:schemeClr val="bg1">
                  <a:alpha val="6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0" y="3313014"/>
            <a:ext cx="4591050" cy="0"/>
          </a:xfrm>
          <a:prstGeom prst="line">
            <a:avLst/>
          </a:prstGeom>
          <a:ln w="3175" cmpd="sng">
            <a:solidFill>
              <a:schemeClr val="tx1">
                <a:lumMod val="85000"/>
                <a:lumOff val="15000"/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0" y="3685283"/>
            <a:ext cx="4267200" cy="0"/>
          </a:xfrm>
          <a:prstGeom prst="line">
            <a:avLst/>
          </a:prstGeom>
          <a:ln w="3175" cmpd="sng">
            <a:solidFill>
              <a:schemeClr val="tx1">
                <a:lumMod val="85000"/>
                <a:lumOff val="15000"/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07554" y="3349325"/>
            <a:ext cx="3591791" cy="304800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1" name="Rectangle 40"/>
          <p:cNvSpPr/>
          <p:nvPr userDrawn="1"/>
        </p:nvSpPr>
        <p:spPr bwMode="auto">
          <a:xfrm>
            <a:off x="0" y="5684674"/>
            <a:ext cx="9144000" cy="95839"/>
          </a:xfrm>
          <a:prstGeom prst="rect">
            <a:avLst/>
          </a:prstGeom>
          <a:gradFill flip="none" rotWithShape="1">
            <a:gsLst>
              <a:gs pos="0">
                <a:srgbClr val="FFCD11">
                  <a:alpha val="75000"/>
                </a:srgbClr>
              </a:gs>
              <a:gs pos="100000">
                <a:srgbClr val="FFD400"/>
              </a:gs>
            </a:gsLst>
            <a:lin ang="16200000" scaled="0"/>
            <a:tileRect/>
          </a:gra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400" b="0" dirty="0">
              <a:solidFill>
                <a:srgbClr val="FFC93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 userDrawn="1"/>
        </p:nvSpPr>
        <p:spPr bwMode="auto">
          <a:xfrm>
            <a:off x="0" y="5867044"/>
            <a:ext cx="9144000" cy="95839"/>
          </a:xfrm>
          <a:prstGeom prst="rect">
            <a:avLst/>
          </a:prstGeom>
          <a:gradFill flip="none" rotWithShape="1">
            <a:gsLst>
              <a:gs pos="0">
                <a:srgbClr val="FFCD11"/>
              </a:gs>
              <a:gs pos="100000">
                <a:srgbClr val="FFD400"/>
              </a:gs>
            </a:gsLst>
            <a:lin ang="16200000" scaled="0"/>
            <a:tileRect/>
          </a:gra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400" b="0" dirty="0">
              <a:solidFill>
                <a:srgbClr val="FFC93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 userDrawn="1"/>
        </p:nvSpPr>
        <p:spPr bwMode="auto">
          <a:xfrm>
            <a:off x="0" y="5775859"/>
            <a:ext cx="9144000" cy="95839"/>
          </a:xfrm>
          <a:prstGeom prst="rect">
            <a:avLst/>
          </a:prstGeom>
          <a:gradFill flip="none" rotWithShape="1">
            <a:gsLst>
              <a:gs pos="0">
                <a:srgbClr val="FFCD11">
                  <a:alpha val="90000"/>
                </a:srgbClr>
              </a:gs>
              <a:gs pos="100000">
                <a:srgbClr val="FFD400"/>
              </a:gs>
            </a:gsLst>
            <a:lin ang="16200000" scaled="0"/>
            <a:tileRect/>
          </a:gra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400" b="0" dirty="0">
              <a:solidFill>
                <a:srgbClr val="FFC93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0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51632" y="1072896"/>
            <a:ext cx="5992368" cy="5785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56" y="400050"/>
            <a:ext cx="8334660" cy="443204"/>
          </a:xfrm>
        </p:spPr>
        <p:txBody>
          <a:bodyPr>
            <a:normAutofit/>
          </a:bodyPr>
          <a:lstStyle>
            <a:lvl1pPr>
              <a:defRPr sz="240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556" y="1282700"/>
            <a:ext cx="8334660" cy="4843463"/>
          </a:xfrm>
        </p:spPr>
        <p:txBody>
          <a:bodyPr/>
          <a:lstStyle>
            <a:lvl1pPr>
              <a:defRPr sz="1800"/>
            </a:lvl1pPr>
            <a:lvl2pPr marL="658368">
              <a:defRPr sz="1600"/>
            </a:lvl2pPr>
            <a:lvl3pPr marL="896112"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575136"/>
            <a:ext cx="9144000" cy="282864"/>
            <a:chOff x="0" y="6512930"/>
            <a:chExt cx="9144000" cy="350843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518703"/>
              <a:ext cx="9144000" cy="34507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 bwMode="auto">
            <a:xfrm>
              <a:off x="0" y="6512930"/>
              <a:ext cx="9144000" cy="118872"/>
            </a:xfrm>
            <a:prstGeom prst="rect">
              <a:avLst/>
            </a:prstGeom>
            <a:gradFill flip="none" rotWithShape="1">
              <a:gsLst>
                <a:gs pos="0">
                  <a:srgbClr val="FFCD11">
                    <a:alpha val="75000"/>
                  </a:srgbClr>
                </a:gs>
                <a:gs pos="100000">
                  <a:srgbClr val="FFD400"/>
                </a:gs>
              </a:gsLst>
              <a:lin ang="16200000" scaled="0"/>
              <a:tileRect/>
            </a:gra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400" b="0" dirty="0">
                <a:solidFill>
                  <a:srgbClr val="FFC93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 userDrawn="1"/>
          </p:nvSpPr>
          <p:spPr bwMode="auto">
            <a:xfrm>
              <a:off x="0" y="6739128"/>
              <a:ext cx="9144000" cy="118872"/>
            </a:xfrm>
            <a:prstGeom prst="rect">
              <a:avLst/>
            </a:prstGeom>
            <a:gradFill flip="none" rotWithShape="1">
              <a:gsLst>
                <a:gs pos="0">
                  <a:srgbClr val="FFCD11"/>
                </a:gs>
                <a:gs pos="100000">
                  <a:srgbClr val="FFD400"/>
                </a:gs>
              </a:gsLst>
              <a:lin ang="16200000" scaled="0"/>
              <a:tileRect/>
            </a:gra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400" b="0" dirty="0">
                <a:solidFill>
                  <a:srgbClr val="FFC93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 bwMode="auto">
            <a:xfrm>
              <a:off x="0" y="6626029"/>
              <a:ext cx="9144000" cy="118872"/>
            </a:xfrm>
            <a:prstGeom prst="rect">
              <a:avLst/>
            </a:prstGeom>
            <a:gradFill flip="none" rotWithShape="1">
              <a:gsLst>
                <a:gs pos="0">
                  <a:srgbClr val="FFCD11">
                    <a:alpha val="90000"/>
                  </a:srgbClr>
                </a:gs>
                <a:gs pos="100000">
                  <a:srgbClr val="FFD400"/>
                </a:gs>
              </a:gsLst>
              <a:lin ang="16200000" scaled="0"/>
              <a:tileRect/>
            </a:gra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400" b="0" dirty="0">
                <a:solidFill>
                  <a:srgbClr val="FFC93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407555" y="6223392"/>
            <a:ext cx="2133600" cy="2401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7E658C-CEA1-504D-BF63-D330409653B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1033364"/>
            <a:ext cx="9144000" cy="0"/>
          </a:xfrm>
          <a:prstGeom prst="line">
            <a:avLst/>
          </a:prstGeom>
          <a:ln w="3175" cmpd="sng">
            <a:solidFill>
              <a:schemeClr val="tx1">
                <a:lumMod val="85000"/>
                <a:lumOff val="15000"/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61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6EEC7-726B-F747-98D1-4C1F85AA970B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E658C-CEA1-504D-BF63-D3304096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0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ruck.cat.com/en/products/million-miler-club.html" TargetMode="External"/><Relationship Id="rId2" Type="http://schemas.openxmlformats.org/officeDocument/2006/relationships/hyperlink" Target="https://dealer.cat.com/en/bt/marketing/depository/campaign/legacy-on-highway-engine-campaign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658C-CEA1-504D-BF63-D330409653B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555" y="2307083"/>
            <a:ext cx="5569912" cy="708175"/>
          </a:xfrm>
        </p:spPr>
        <p:txBody>
          <a:bodyPr>
            <a:normAutofit fontScale="90000"/>
          </a:bodyPr>
          <a:lstStyle/>
          <a:p>
            <a:r>
              <a:rPr lang="en-US" dirty="0"/>
              <a:t>On-Highway legacy engines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49" y="3349325"/>
            <a:ext cx="3591791" cy="304800"/>
          </a:xfrm>
        </p:spPr>
        <p:txBody>
          <a:bodyPr>
            <a:noAutofit/>
          </a:bodyPr>
          <a:lstStyle/>
          <a:p>
            <a:r>
              <a:rPr lang="en-US" sz="1400" b="1" dirty="0"/>
              <a:t>2017 Million Miler Club Strategy </a:t>
            </a:r>
            <a:r>
              <a:rPr lang="en-US" sz="1400" b="1" dirty="0">
                <a:solidFill>
                  <a:schemeClr val="tx1"/>
                </a:solidFill>
              </a:rPr>
              <a:t>Refresh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29267" y="67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787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promote the Million Miler club?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Loyal Cat Truck Engine owners are now achieving 1, 2, 3 and even 4 million miles!</a:t>
            </a:r>
          </a:p>
          <a:p>
            <a:r>
              <a:rPr lang="en-US" sz="2000" dirty="0"/>
              <a:t>The Million Miler program is a great way to:</a:t>
            </a:r>
          </a:p>
          <a:p>
            <a:pPr lvl="1"/>
            <a:r>
              <a:rPr lang="en-US" sz="1800" dirty="0"/>
              <a:t>Reach out to customers who you’ve lost touch with. This is a great way to reconnect and update your records for future business needs.</a:t>
            </a:r>
          </a:p>
          <a:p>
            <a:pPr lvl="1"/>
            <a:r>
              <a:rPr lang="en-US" sz="1800" dirty="0"/>
              <a:t>Reach out to customers who are new to your territory. This is a great reason for them to visit your dealership to meet.  </a:t>
            </a:r>
          </a:p>
          <a:p>
            <a:pPr lvl="1"/>
            <a:r>
              <a:rPr lang="en-US" sz="1800" dirty="0"/>
              <a:t>Reward &amp; thank customers you currently partner with.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79"/>
          <a:stretch/>
        </p:blipFill>
        <p:spPr>
          <a:xfrm>
            <a:off x="793572" y="4239492"/>
            <a:ext cx="3818708" cy="211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15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Million miler Program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540" y="2417738"/>
            <a:ext cx="3482519" cy="3460427"/>
          </a:xfrm>
        </p:spPr>
        <p:txBody>
          <a:bodyPr>
            <a:noAutofit/>
          </a:bodyPr>
          <a:lstStyle/>
          <a:p>
            <a:pPr marL="372618" lvl="1" indent="0">
              <a:buNone/>
            </a:pPr>
            <a:r>
              <a:rPr lang="en-US" sz="1800" b="1" dirty="0">
                <a:solidFill>
                  <a:srgbClr val="000000"/>
                </a:solidFill>
              </a:rPr>
              <a:t>Dealer Service Strategy: </a:t>
            </a:r>
          </a:p>
          <a:p>
            <a:pPr marL="372618" lvl="1" indent="0">
              <a:buNone/>
            </a:pPr>
            <a:r>
              <a:rPr lang="en-US" dirty="0">
                <a:solidFill>
                  <a:srgbClr val="000000"/>
                </a:solidFill>
              </a:rPr>
              <a:t>Customer has engine in for service, Dealer tracks mileage and enters customer into the program</a:t>
            </a:r>
          </a:p>
          <a:p>
            <a:pPr marL="372618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372618" lvl="1" indent="0">
              <a:buNone/>
            </a:pPr>
            <a:r>
              <a:rPr lang="en-US" dirty="0">
                <a:solidFill>
                  <a:srgbClr val="000000"/>
                </a:solidFill>
              </a:rPr>
              <a:t>Or</a:t>
            </a:r>
          </a:p>
          <a:p>
            <a:pPr marL="372618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372618" lvl="1" indent="0">
              <a:buNone/>
            </a:pPr>
            <a:r>
              <a:rPr lang="en-US" dirty="0">
                <a:solidFill>
                  <a:srgbClr val="000000"/>
                </a:solidFill>
              </a:rPr>
              <a:t>Dealer service records indicate nearing 1M / 2M / 3M / 4M miles. Dealer reaches out to these customers to make contact and offer the program.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944" y="1302395"/>
            <a:ext cx="1714649" cy="98306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103558" y="2417738"/>
            <a:ext cx="3749497" cy="3460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58368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96112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2618" lvl="1" indent="0">
              <a:buNone/>
            </a:pPr>
            <a:r>
              <a:rPr lang="en-US" sz="1800" b="1" dirty="0">
                <a:solidFill>
                  <a:srgbClr val="000000"/>
                </a:solidFill>
              </a:rPr>
              <a:t>Caterpillar Digital Strategy:</a:t>
            </a:r>
          </a:p>
          <a:p>
            <a:pPr marL="372618" lvl="1" indent="0">
              <a:buNone/>
            </a:pPr>
            <a:r>
              <a:rPr lang="en-US" dirty="0">
                <a:solidFill>
                  <a:srgbClr val="000000"/>
                </a:solidFill>
              </a:rPr>
              <a:t>Through data analytics, target customers who are presumed to have 1M / 2M / 3M / 4M miles via </a:t>
            </a:r>
            <a:r>
              <a:rPr lang="en-US" dirty="0" err="1">
                <a:solidFill>
                  <a:srgbClr val="000000"/>
                </a:solidFill>
              </a:rPr>
              <a:t>RigDig</a:t>
            </a:r>
            <a:r>
              <a:rPr lang="en-US" dirty="0">
                <a:solidFill>
                  <a:srgbClr val="000000"/>
                </a:solidFill>
              </a:rPr>
              <a:t> data</a:t>
            </a:r>
          </a:p>
          <a:p>
            <a:pPr marL="372618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372618" lvl="1" indent="0">
              <a:buNone/>
            </a:pPr>
            <a:r>
              <a:rPr lang="en-US" dirty="0">
                <a:solidFill>
                  <a:srgbClr val="000000"/>
                </a:solidFill>
              </a:rPr>
              <a:t>Customer is instructed to contact their Authorized Cat Dealer and provide their mileage to be entered into the program.</a:t>
            </a:r>
          </a:p>
        </p:txBody>
      </p:sp>
      <p:sp>
        <p:nvSpPr>
          <p:cNvPr id="9" name="Left-Right Arrow 8"/>
          <p:cNvSpPr/>
          <p:nvPr/>
        </p:nvSpPr>
        <p:spPr>
          <a:xfrm>
            <a:off x="3747879" y="1653124"/>
            <a:ext cx="1654014" cy="475336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876" y="1342105"/>
            <a:ext cx="1409822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0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Caterpillar Digital strategy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556" y="1282700"/>
            <a:ext cx="4133447" cy="484346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Customer Visits cattruckengines.com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Click on “Join Our Million Miler Club”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Provide Name/Email/Company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Receive a Form via e-mail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Fill out Form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Take the Form to an Authorized Cat Dealer</a:t>
            </a:r>
          </a:p>
          <a:p>
            <a:pPr lvl="1"/>
            <a:endParaRPr lang="en-US" dirty="0">
              <a:latin typeface="Arial Narrow" panose="020B0606020202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Dealer verifies and follows the existing Million Miler process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Visit truck.cat.com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Select “Products” &gt; “Million Miler Club”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Fill out form using the information provided and any additional fields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977" y="1282700"/>
            <a:ext cx="4664281" cy="45807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413977" y="5362414"/>
            <a:ext cx="1165413" cy="147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23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Customer e-mail &amp; form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97" y="1419501"/>
            <a:ext cx="4382165" cy="472830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86183" y="1121064"/>
            <a:ext cx="1479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 Narrow" panose="020B0606020202030204" pitchFamily="34" charset="0"/>
              </a:rPr>
              <a:t>Customer E-mail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375" y="1459400"/>
            <a:ext cx="3810002" cy="49645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037173" y="1119107"/>
            <a:ext cx="28777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 Narrow" panose="020B0606020202030204" pitchFamily="34" charset="0"/>
              </a:rPr>
              <a:t>Customer Form to Provide to Dealer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210805" y="4990453"/>
            <a:ext cx="2797444" cy="21697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2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Caterpillar &amp; dealer promotion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Million Miler (Banner Ads &amp; Images)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Aspiring Million Miler (Banner Ads &amp; Images)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569" y="1074495"/>
            <a:ext cx="2857500" cy="238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3" y="3346962"/>
            <a:ext cx="3048000" cy="47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3" y="2709730"/>
            <a:ext cx="4457700" cy="571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3" y="1775174"/>
            <a:ext cx="6934200" cy="857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569" y="3686986"/>
            <a:ext cx="2857500" cy="2381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3" y="5984566"/>
            <a:ext cx="3048000" cy="476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3" y="5313839"/>
            <a:ext cx="4457700" cy="571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3" y="4365812"/>
            <a:ext cx="69342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Email samples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248950" y="115244"/>
            <a:ext cx="2834751" cy="6071879"/>
            <a:chOff x="3157510" y="54284"/>
            <a:chExt cx="2834751" cy="6071879"/>
          </a:xfrm>
        </p:grpSpPr>
        <p:grpSp>
          <p:nvGrpSpPr>
            <p:cNvPr id="17" name="Group 16"/>
            <p:cNvGrpSpPr/>
            <p:nvPr/>
          </p:nvGrpSpPr>
          <p:grpSpPr>
            <a:xfrm>
              <a:off x="3157510" y="54284"/>
              <a:ext cx="2834751" cy="5936820"/>
              <a:chOff x="3157510" y="54284"/>
              <a:chExt cx="2834751" cy="593682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157510" y="54284"/>
                <a:ext cx="2834751" cy="348785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/>
              <a:srcRect b="13348"/>
              <a:stretch/>
            </p:blipFill>
            <p:spPr>
              <a:xfrm>
                <a:off x="3166397" y="3450463"/>
                <a:ext cx="2820855" cy="2540641"/>
              </a:xfrm>
              <a:prstGeom prst="rect">
                <a:avLst/>
              </a:prstGeom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3166397" y="54284"/>
              <a:ext cx="2788633" cy="607187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18098" y="115244"/>
            <a:ext cx="2830117" cy="6325870"/>
            <a:chOff x="6126658" y="54284"/>
            <a:chExt cx="2830117" cy="6325870"/>
          </a:xfrm>
        </p:grpSpPr>
        <p:grpSp>
          <p:nvGrpSpPr>
            <p:cNvPr id="6" name="Group 5"/>
            <p:cNvGrpSpPr/>
            <p:nvPr/>
          </p:nvGrpSpPr>
          <p:grpSpPr>
            <a:xfrm>
              <a:off x="6126658" y="54284"/>
              <a:ext cx="2830117" cy="6325870"/>
              <a:chOff x="2768704" y="-1080693"/>
              <a:chExt cx="4656222" cy="104075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83944" y="-1080693"/>
                <a:ext cx="4640982" cy="561642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5"/>
              <a:srcRect b="18199"/>
              <a:stretch/>
            </p:blipFill>
            <p:spPr>
              <a:xfrm>
                <a:off x="2768704" y="4327385"/>
                <a:ext cx="4648603" cy="4999495"/>
              </a:xfrm>
              <a:prstGeom prst="rect">
                <a:avLst/>
              </a:prstGeom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6153773" y="54284"/>
              <a:ext cx="2788633" cy="632587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0066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Caterpillar &amp; dealer promotion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Next Steps Dealer</a:t>
            </a:r>
          </a:p>
          <a:p>
            <a:pPr lvl="1"/>
            <a:r>
              <a:rPr lang="en-US" sz="1800" dirty="0"/>
              <a:t>Promote the Million Miler Program in your Territory</a:t>
            </a:r>
          </a:p>
          <a:p>
            <a:pPr lvl="2"/>
            <a:r>
              <a:rPr lang="en-US" sz="1600" dirty="0"/>
              <a:t>Target Customers in the Service Shop</a:t>
            </a:r>
          </a:p>
          <a:p>
            <a:pPr lvl="2"/>
            <a:r>
              <a:rPr lang="en-US" sz="1600" dirty="0"/>
              <a:t>Promote the program on Dealer website &amp; Shops</a:t>
            </a:r>
          </a:p>
          <a:p>
            <a:pPr lvl="2"/>
            <a:r>
              <a:rPr lang="en-US" sz="1600" dirty="0"/>
              <a:t>Send E-mail Blasts </a:t>
            </a:r>
          </a:p>
          <a:p>
            <a:pPr lvl="1"/>
            <a:r>
              <a:rPr lang="en-US" sz="1800" dirty="0"/>
              <a:t>Communicate the Million Miler Program to TEPS Dealers</a:t>
            </a:r>
          </a:p>
          <a:p>
            <a:pPr lvl="1"/>
            <a:endParaRPr lang="en-US" sz="1800" dirty="0"/>
          </a:p>
          <a:p>
            <a:r>
              <a:rPr lang="en-US" sz="2000" dirty="0"/>
              <a:t>Next Steps Caterpillar</a:t>
            </a:r>
          </a:p>
          <a:p>
            <a:pPr lvl="1"/>
            <a:r>
              <a:rPr lang="en-US" sz="1800" dirty="0"/>
              <a:t>Promote the Million Miler Program via Monthly Newsletter </a:t>
            </a:r>
            <a:br>
              <a:rPr lang="en-US" sz="1800" dirty="0"/>
            </a:br>
            <a:r>
              <a:rPr lang="en-US" sz="1800" dirty="0"/>
              <a:t>(</a:t>
            </a:r>
            <a:r>
              <a:rPr lang="en-US" sz="1800" dirty="0" err="1"/>
              <a:t>RigDig</a:t>
            </a:r>
            <a:r>
              <a:rPr lang="en-US" sz="1800" dirty="0"/>
              <a:t> Customers with e-mails)</a:t>
            </a:r>
          </a:p>
          <a:p>
            <a:pPr lvl="1"/>
            <a:r>
              <a:rPr lang="en-US" sz="1800" dirty="0"/>
              <a:t>Promote the Million Miler Program via </a:t>
            </a:r>
            <a:r>
              <a:rPr lang="en-US" sz="1800" dirty="0" err="1"/>
              <a:t>RigDig</a:t>
            </a:r>
            <a:r>
              <a:rPr lang="en-US" sz="1800" dirty="0"/>
              <a:t> Targeting Ads</a:t>
            </a:r>
            <a:br>
              <a:rPr lang="en-US" sz="1800" dirty="0"/>
            </a:br>
            <a:r>
              <a:rPr lang="en-US" sz="1800" dirty="0"/>
              <a:t>(</a:t>
            </a:r>
            <a:r>
              <a:rPr lang="en-US" sz="1800" dirty="0" err="1"/>
              <a:t>RigDig</a:t>
            </a:r>
            <a:r>
              <a:rPr lang="en-US" sz="1800" dirty="0"/>
              <a:t> Customers without e-mails)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85799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7555" y="1282700"/>
            <a:ext cx="8414156" cy="4843463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Arial Narrow" panose="020B0606020202030204" pitchFamily="34" charset="0"/>
              </a:rPr>
              <a:t>Promotional Materials</a:t>
            </a:r>
          </a:p>
          <a:p>
            <a:pPr lvl="1"/>
            <a:r>
              <a:rPr lang="en-US" sz="1400" dirty="0">
                <a:latin typeface="Arial Narrow" panose="020B0606020202030204" pitchFamily="34" charset="0"/>
                <a:hlinkClick r:id="rId2"/>
              </a:rPr>
              <a:t>https://dealer.cat.com/en/bt/marketing/depository/campaign/legacy-on-highway-engine-campaign.html</a:t>
            </a:r>
            <a:endParaRPr lang="en-US" sz="1400" dirty="0">
              <a:latin typeface="Arial Narrow" panose="020B0606020202030204" pitchFamily="34" charset="0"/>
            </a:endParaRPr>
          </a:p>
          <a:p>
            <a:r>
              <a:rPr lang="en-US" sz="1600" dirty="0">
                <a:latin typeface="Arial Narrow" panose="020B0606020202030204" pitchFamily="34" charset="0"/>
              </a:rPr>
              <a:t>Application Form:</a:t>
            </a:r>
          </a:p>
          <a:p>
            <a:pPr lvl="1"/>
            <a:r>
              <a:rPr lang="en-US" sz="1400" dirty="0">
                <a:latin typeface="Arial Narrow" panose="020B0606020202030204" pitchFamily="34" charset="0"/>
                <a:hlinkClick r:id="rId3"/>
              </a:rPr>
              <a:t>https://truck.cat.com/en/products/million-miler-club.html</a:t>
            </a:r>
            <a:endParaRPr lang="en-US" sz="1400" dirty="0">
              <a:latin typeface="Arial Narrow" panose="020B0606020202030204" pitchFamily="34" charset="0"/>
            </a:endParaRPr>
          </a:p>
          <a:p>
            <a:pPr lvl="1"/>
            <a:endParaRPr lang="en-US" sz="1400" dirty="0"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929" y="2504460"/>
            <a:ext cx="4227460" cy="39787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679014" y="4909279"/>
            <a:ext cx="839449" cy="57712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39849" y="4339653"/>
            <a:ext cx="974361" cy="4646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28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43750</TotalTime>
  <Words>412</Words>
  <Application>Microsoft Office PowerPoint</Application>
  <PresentationFormat>On-screen Show (4:3)</PresentationFormat>
  <Paragraphs>64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Narrow</vt:lpstr>
      <vt:lpstr>Calibri</vt:lpstr>
      <vt:lpstr>Office Theme</vt:lpstr>
      <vt:lpstr>On-Highway legacy engines</vt:lpstr>
      <vt:lpstr>Why promote the Million Miler club?</vt:lpstr>
      <vt:lpstr>Million miler Program overview</vt:lpstr>
      <vt:lpstr>Caterpillar Digital strategy process</vt:lpstr>
      <vt:lpstr>Customer e-mail &amp; form</vt:lpstr>
      <vt:lpstr>Caterpillar &amp; dealer promotion Materials</vt:lpstr>
      <vt:lpstr>Email samples</vt:lpstr>
      <vt:lpstr>Caterpillar &amp; dealer promotion</vt:lpstr>
      <vt:lpstr>Resources</vt:lpstr>
    </vt:vector>
  </TitlesOfParts>
  <Company>Simantel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Butler</dc:creator>
  <cp:lastModifiedBy>Gelinas, Rhonda</cp:lastModifiedBy>
  <cp:revision>524</cp:revision>
  <cp:lastPrinted>2015-12-15T14:37:02Z</cp:lastPrinted>
  <dcterms:created xsi:type="dcterms:W3CDTF">2015-03-26T14:30:41Z</dcterms:created>
  <dcterms:modified xsi:type="dcterms:W3CDTF">2019-07-08T21:30:31Z</dcterms:modified>
</cp:coreProperties>
</file>