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sldIdLst>
    <p:sldId id="32987" r:id="rId5"/>
    <p:sldId id="262" r:id="rId6"/>
    <p:sldId id="32986" r:id="rId7"/>
    <p:sldId id="32988" r:id="rId8"/>
    <p:sldId id="32991" r:id="rId9"/>
    <p:sldId id="32992" r:id="rId10"/>
    <p:sldId id="32993" r:id="rId11"/>
    <p:sldId id="32994" r:id="rId12"/>
    <p:sldId id="32995" r:id="rId13"/>
    <p:sldId id="32990" r:id="rId14"/>
    <p:sldId id="329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575E1-52C2-47C0-8E5D-B5633CE15E36}" v="7" dt="2025-03-26T19:14:43.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snapToGrid="0">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2AFD0-7FA7-4E6F-8E6D-F56B6DE76204}"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712E6-F097-418C-ABAD-3B14A464230B}" type="slidenum">
              <a:rPr lang="en-US" smtClean="0"/>
              <a:t>‹#›</a:t>
            </a:fld>
            <a:endParaRPr lang="en-US"/>
          </a:p>
        </p:txBody>
      </p:sp>
    </p:spTree>
    <p:extLst>
      <p:ext uri="{BB962C8B-B14F-4D97-AF65-F5344CB8AC3E}">
        <p14:creationId xmlns:p14="http://schemas.microsoft.com/office/powerpoint/2010/main" val="1077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attending or sending someone from your dealership to an in-person training based on parts.cat.com and SIS 2.0, please reach out to the parts manage of your local Milton CAT location. Most locations are running these monthly or will be soon. We so appreciate this partnership with our TEPS dealers, and Milton CAT parts is here to support you and your customers. Thank you</a:t>
            </a:r>
          </a:p>
        </p:txBody>
      </p:sp>
      <p:sp>
        <p:nvSpPr>
          <p:cNvPr id="4" name="Slide Number Placeholder 3"/>
          <p:cNvSpPr>
            <a:spLocks noGrp="1"/>
          </p:cNvSpPr>
          <p:nvPr>
            <p:ph type="sldNum" sz="quarter" idx="5"/>
          </p:nvPr>
        </p:nvSpPr>
        <p:spPr/>
        <p:txBody>
          <a:bodyPr/>
          <a:lstStyle/>
          <a:p>
            <a:fld id="{6A3712E6-F097-418C-ABAD-3B14A464230B}" type="slidenum">
              <a:rPr lang="en-US" smtClean="0"/>
              <a:t>10</a:t>
            </a:fld>
            <a:endParaRPr lang="en-US"/>
          </a:p>
        </p:txBody>
      </p:sp>
    </p:spTree>
    <p:extLst>
      <p:ext uri="{BB962C8B-B14F-4D97-AF65-F5344CB8AC3E}">
        <p14:creationId xmlns:p14="http://schemas.microsoft.com/office/powerpoint/2010/main" val="351741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6.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emf"/><Relationship Id="rId4" Type="http://schemas.microsoft.com/office/2007/relationships/hdphoto" Target="../media/hdphoto3.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emf"/><Relationship Id="rId4" Type="http://schemas.microsoft.com/office/2007/relationships/hdphoto" Target="../media/hdphoto4.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EFEAF-796B-4B30-BF3F-53B35514D0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3"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2" y="87761"/>
            <a:ext cx="12191994" cy="4163458"/>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0" y="0"/>
            <a:ext cx="12192000"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E809072-0440-4E13-BA47-5D9D5D95B125}"/>
              </a:ext>
            </a:extLst>
          </p:cNvPr>
          <p:cNvSpPr txBox="1"/>
          <p:nvPr userDrawn="1"/>
        </p:nvSpPr>
        <p:spPr>
          <a:xfrm>
            <a:off x="836626" y="6064043"/>
            <a:ext cx="7889261"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D2118BC0-A88F-4531-B2FD-E1816C95C08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3" name="Rectangle 12">
            <a:extLst>
              <a:ext uri="{FF2B5EF4-FFF2-40B4-BE49-F238E27FC236}">
                <a16:creationId xmlns:a16="http://schemas.microsoft.com/office/drawing/2014/main" id="{47860893-637D-4858-BFB0-AE56495BB69B}"/>
              </a:ext>
            </a:extLst>
          </p:cNvPr>
          <p:cNvSpPr/>
          <p:nvPr userDrawn="1"/>
        </p:nvSpPr>
        <p:spPr>
          <a:xfrm>
            <a:off x="4173946" y="638710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C9485EE-7768-4CDF-B848-24EE95C859FB}"/>
              </a:ext>
            </a:extLst>
          </p:cNvPr>
          <p:cNvSpPr/>
          <p:nvPr userDrawn="1"/>
        </p:nvSpPr>
        <p:spPr>
          <a:xfrm>
            <a:off x="4798209" y="613911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6" name="Title 5">
            <a:extLst>
              <a:ext uri="{FF2B5EF4-FFF2-40B4-BE49-F238E27FC236}">
                <a16:creationId xmlns:a16="http://schemas.microsoft.com/office/drawing/2014/main" id="{3AD65F0C-8BDD-4FBF-B924-BC717B2DB9E4}"/>
              </a:ext>
            </a:extLst>
          </p:cNvPr>
          <p:cNvSpPr>
            <a:spLocks noGrp="1"/>
          </p:cNvSpPr>
          <p:nvPr>
            <p:ph type="title" hasCustomPrompt="1"/>
          </p:nvPr>
        </p:nvSpPr>
        <p:spPr>
          <a:xfrm>
            <a:off x="5571392" y="3543182"/>
            <a:ext cx="6524729" cy="935097"/>
          </a:xfrm>
        </p:spPr>
        <p:txBody>
          <a:bodyPr/>
          <a:lstStyle>
            <a:lvl1pPr>
              <a:defRPr sz="5400"/>
            </a:lvl1pPr>
          </a:lstStyle>
          <a:p>
            <a:r>
              <a:rPr lang="en-US" dirty="0"/>
              <a:t>Presentation Title</a:t>
            </a:r>
          </a:p>
        </p:txBody>
      </p:sp>
    </p:spTree>
    <p:extLst>
      <p:ext uri="{BB962C8B-B14F-4D97-AF65-F5344CB8AC3E}">
        <p14:creationId xmlns:p14="http://schemas.microsoft.com/office/powerpoint/2010/main" val="39969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
        <p:nvSpPr>
          <p:cNvPr id="8" name="Text Placeholder 7"/>
          <p:cNvSpPr>
            <a:spLocks noGrp="1"/>
          </p:cNvSpPr>
          <p:nvPr>
            <p:ph type="body" sz="quarter" idx="13"/>
          </p:nvPr>
        </p:nvSpPr>
        <p:spPr>
          <a:xfrm>
            <a:off x="609600" y="1027395"/>
            <a:ext cx="10972800" cy="278572"/>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804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01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93568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
        <p:nvSpPr>
          <p:cNvPr id="7" name="Text Placeholder 7"/>
          <p:cNvSpPr>
            <a:spLocks noGrp="1"/>
          </p:cNvSpPr>
          <p:nvPr>
            <p:ph type="body" sz="quarter" idx="13"/>
          </p:nvPr>
        </p:nvSpPr>
        <p:spPr>
          <a:xfrm>
            <a:off x="609600" y="1027395"/>
            <a:ext cx="10972800" cy="278572"/>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57635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22EB42-328D-EE41-84FE-AEABB938382B}"/>
              </a:ext>
            </a:extLst>
          </p:cNvPr>
          <p:cNvGrpSpPr/>
          <p:nvPr userDrawn="1"/>
        </p:nvGrpSpPr>
        <p:grpSpPr>
          <a:xfrm>
            <a:off x="1521840" y="1077212"/>
            <a:ext cx="9144000" cy="4437821"/>
            <a:chOff x="1521840" y="794529"/>
            <a:chExt cx="9144000" cy="4437821"/>
          </a:xfrm>
        </p:grpSpPr>
        <p:pic>
          <p:nvPicPr>
            <p:cNvPr id="4" name="Picture 3">
              <a:extLst>
                <a:ext uri="{FF2B5EF4-FFF2-40B4-BE49-F238E27FC236}">
                  <a16:creationId xmlns:a16="http://schemas.microsoft.com/office/drawing/2014/main" id="{C4109F76-577F-D742-95D1-581D6F2647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6476" y="794529"/>
              <a:ext cx="3754729" cy="4083878"/>
            </a:xfrm>
            <a:prstGeom prst="rect">
              <a:avLst/>
            </a:prstGeom>
          </p:spPr>
        </p:pic>
        <p:sp>
          <p:nvSpPr>
            <p:cNvPr id="5" name="TextBox 4">
              <a:extLst>
                <a:ext uri="{FF2B5EF4-FFF2-40B4-BE49-F238E27FC236}">
                  <a16:creationId xmlns:a16="http://schemas.microsoft.com/office/drawing/2014/main" id="{94BCF073-0116-FD47-A078-5AF9AF29BA96}"/>
                </a:ext>
              </a:extLst>
            </p:cNvPr>
            <p:cNvSpPr txBox="1"/>
            <p:nvPr/>
          </p:nvSpPr>
          <p:spPr>
            <a:xfrm>
              <a:off x="1521840" y="4524464"/>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a:latin typeface="Arial Narrow" panose="020B0606020202030204" pitchFamily="34" charset="0"/>
                </a:rPr>
                <a:t>QUESTIONS?</a:t>
              </a:r>
            </a:p>
          </p:txBody>
        </p:sp>
      </p:grpSp>
    </p:spTree>
    <p:extLst>
      <p:ext uri="{BB962C8B-B14F-4D97-AF65-F5344CB8AC3E}">
        <p14:creationId xmlns:p14="http://schemas.microsoft.com/office/powerpoint/2010/main" val="140414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62" y="1621"/>
          <a:ext cx="2159" cy="1619"/>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2162" y="1621"/>
                        <a:ext cx="2159" cy="1619"/>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721" b="1" i="0" u="none" strike="noStrike" kern="1200" cap="none" spc="0" normalizeH="0" baseline="0" noProof="0">
              <a:ln>
                <a:noFill/>
              </a:ln>
              <a:solidFill>
                <a:srgbClr val="FFFFFF"/>
              </a:solidFill>
              <a:effectLst/>
              <a:uLnTx/>
              <a:uFillTx/>
              <a:latin typeface="Arial Narrow" panose="020B0606020202030204" pitchFamily="34" charset="0"/>
              <a:ea typeface="+mn-ea"/>
              <a:cs typeface="+mn-cs"/>
              <a:sym typeface="Arial Narrow" panose="020B0606020202030204" pitchFamily="34" charset="0"/>
            </a:endParaRPr>
          </a:p>
        </p:txBody>
      </p:sp>
      <p:sp>
        <p:nvSpPr>
          <p:cNvPr id="3" name="Title Placeholder 2"/>
          <p:cNvSpPr>
            <a:spLocks noGrp="1" noChangeArrowheads="1"/>
          </p:cNvSpPr>
          <p:nvPr>
            <p:ph type="title"/>
          </p:nvPr>
        </p:nvSpPr>
        <p:spPr bwMode="auto">
          <a:xfrm>
            <a:off x="373223" y="234864"/>
            <a:ext cx="11543405"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2400"/>
            </a:lvl1pPr>
          </a:lstStyle>
          <a:p>
            <a:pPr lvl="0"/>
            <a:r>
              <a:rPr lang="en-US" noProof="0"/>
              <a:t>Click to edit Master title style</a:t>
            </a:r>
          </a:p>
        </p:txBody>
      </p:sp>
      <p:sp>
        <p:nvSpPr>
          <p:cNvPr id="4" name="Slide Number Placeholder 5"/>
          <p:cNvSpPr>
            <a:spLocks noGrp="1"/>
          </p:cNvSpPr>
          <p:nvPr>
            <p:ph type="sldNum" sz="quarter" idx="12"/>
          </p:nvPr>
        </p:nvSpPr>
        <p:spPr>
          <a:xfrm>
            <a:off x="11539407" y="6336393"/>
            <a:ext cx="645335" cy="365125"/>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6C8FCD-B88F-4733-BBAE-B9FD5343B2E3}" type="slidenum">
              <a:rPr kumimoji="0" lang="en-US" sz="1200" b="0" i="0" u="none" strike="noStrike" kern="1200" cap="none" spc="0" normalizeH="0" baseline="0" noProof="0" smtClean="0">
                <a:ln>
                  <a:noFill/>
                </a:ln>
                <a:solidFill>
                  <a:srgbClr val="000000">
                    <a:tint val="75000"/>
                  </a:srgbClr>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856219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29488"/>
            <a:ext cx="10972801" cy="368657"/>
          </a:xfrm>
        </p:spPr>
        <p:txBody>
          <a:bodyPr/>
          <a:lstStyle>
            <a:lvl1pPr algn="l">
              <a:defRPr sz="2400">
                <a:latin typeface="Arial Black"/>
                <a:cs typeface="Arial Black"/>
              </a:defRPr>
            </a:lvl1p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0B01CF0-FC4E-BD40-9B29-2D59B3667612}" type="slidenum">
              <a:rPr lang="en-US" smtClean="0"/>
              <a:pPr>
                <a:defRPr/>
              </a:pPr>
              <a:t>‹#›</a:t>
            </a:fld>
            <a:endParaRPr lang="en-US" dirty="0"/>
          </a:p>
        </p:txBody>
      </p:sp>
      <p:sp>
        <p:nvSpPr>
          <p:cNvPr id="9" name="Content Placeholder 8"/>
          <p:cNvSpPr>
            <a:spLocks noGrp="1"/>
          </p:cNvSpPr>
          <p:nvPr>
            <p:ph sz="quarter" idx="11"/>
          </p:nvPr>
        </p:nvSpPr>
        <p:spPr>
          <a:xfrm>
            <a:off x="508000" y="685800"/>
            <a:ext cx="8839200" cy="381000"/>
          </a:xfrm>
        </p:spPr>
        <p:txBody>
          <a:bodyPr/>
          <a:lstStyle>
            <a:lvl1pPr marL="0" indent="0">
              <a:buNone/>
              <a:defRPr sz="1800">
                <a:latin typeface="Arial"/>
                <a:cs typeface="Arial"/>
              </a:defRPr>
            </a:lvl1pPr>
            <a:lvl2pPr marL="457200" indent="0">
              <a:buNone/>
              <a:defRPr sz="1600">
                <a:latin typeface="Arial"/>
                <a:cs typeface="Arial"/>
              </a:defRPr>
            </a:lvl2pPr>
            <a:lvl3pPr marL="914400" indent="0">
              <a:buNone/>
              <a:defRPr sz="1400">
                <a:latin typeface="Arial"/>
                <a:cs typeface="Arial"/>
              </a:defRPr>
            </a:lvl3pPr>
            <a:lvl4pPr marL="1371600" indent="0">
              <a:buNone/>
              <a:defRPr sz="1200">
                <a:latin typeface="Arial"/>
                <a:cs typeface="Arial"/>
              </a:defRPr>
            </a:lvl4pPr>
            <a:lvl5pPr marL="1828800" indent="0">
              <a:buNone/>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69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AEFEAF-796B-4B30-BF3F-53B35514D0C9}"/>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4"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3120" y="708028"/>
            <a:ext cx="12192005" cy="4163462"/>
          </a:xfrm>
          <a:prstGeom prst="rect">
            <a:avLst/>
          </a:prstGeom>
        </p:spPr>
      </p:pic>
      <p:sp>
        <p:nvSpPr>
          <p:cNvPr id="12" name="Rectangle 11">
            <a:extLst>
              <a:ext uri="{FF2B5EF4-FFF2-40B4-BE49-F238E27FC236}">
                <a16:creationId xmlns:a16="http://schemas.microsoft.com/office/drawing/2014/main" id="{347DAD28-6036-4A9A-AB46-0E6EAD031DBA}"/>
              </a:ext>
            </a:extLst>
          </p:cNvPr>
          <p:cNvSpPr/>
          <p:nvPr userDrawn="1"/>
        </p:nvSpPr>
        <p:spPr>
          <a:xfrm>
            <a:off x="-13107" y="0"/>
            <a:ext cx="12191987"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F49CD7C5-02BF-45B7-BDC9-0B2B090879D9}"/>
              </a:ext>
            </a:extLst>
          </p:cNvPr>
          <p:cNvSpPr/>
          <p:nvPr userDrawn="1"/>
        </p:nvSpPr>
        <p:spPr>
          <a:xfrm>
            <a:off x="4187069" y="6339751"/>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05918C-CF6A-4CE1-A4D6-A2EE9B1FEC5B}"/>
              </a:ext>
            </a:extLst>
          </p:cNvPr>
          <p:cNvSpPr/>
          <p:nvPr userDrawn="1"/>
        </p:nvSpPr>
        <p:spPr>
          <a:xfrm>
            <a:off x="4811332" y="6091760"/>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6" name="TextBox 15">
            <a:extLst>
              <a:ext uri="{FF2B5EF4-FFF2-40B4-BE49-F238E27FC236}">
                <a16:creationId xmlns:a16="http://schemas.microsoft.com/office/drawing/2014/main" id="{0A8E3805-0D1E-4C96-BEA0-957248BB158D}"/>
              </a:ext>
            </a:extLst>
          </p:cNvPr>
          <p:cNvSpPr txBox="1"/>
          <p:nvPr userDrawn="1"/>
        </p:nvSpPr>
        <p:spPr>
          <a:xfrm>
            <a:off x="836627" y="6064043"/>
            <a:ext cx="2874240"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17" name="Picture 16" descr="A picture containing object&#10;&#10;Description automatically generated">
            <a:extLst>
              <a:ext uri="{FF2B5EF4-FFF2-40B4-BE49-F238E27FC236}">
                <a16:creationId xmlns:a16="http://schemas.microsoft.com/office/drawing/2014/main" id="{6CB3A01F-5B8B-4EF9-A438-DD25AC147B1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3" name="Title 5">
            <a:extLst>
              <a:ext uri="{FF2B5EF4-FFF2-40B4-BE49-F238E27FC236}">
                <a16:creationId xmlns:a16="http://schemas.microsoft.com/office/drawing/2014/main" id="{B4D9B891-81B1-486E-9D05-AA940F00ED9F}"/>
              </a:ext>
            </a:extLst>
          </p:cNvPr>
          <p:cNvSpPr>
            <a:spLocks noGrp="1"/>
          </p:cNvSpPr>
          <p:nvPr>
            <p:ph type="title" hasCustomPrompt="1"/>
          </p:nvPr>
        </p:nvSpPr>
        <p:spPr>
          <a:xfrm>
            <a:off x="5571392" y="3543182"/>
            <a:ext cx="6524729" cy="935097"/>
          </a:xfrm>
        </p:spPr>
        <p:txBody>
          <a:bodyPr/>
          <a:lstStyle>
            <a:lvl1pPr>
              <a:defRPr sz="5400"/>
            </a:lvl1pPr>
          </a:lstStyle>
          <a:p>
            <a:r>
              <a:rPr lang="en-US" dirty="0"/>
              <a:t>Presentation Title</a:t>
            </a:r>
          </a:p>
        </p:txBody>
      </p:sp>
    </p:spTree>
    <p:extLst>
      <p:ext uri="{BB962C8B-B14F-4D97-AF65-F5344CB8AC3E}">
        <p14:creationId xmlns:p14="http://schemas.microsoft.com/office/powerpoint/2010/main" val="306871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556333-B02D-4558-93DA-3D2FFB626F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248" y="12285"/>
            <a:ext cx="12192000" cy="6858000"/>
          </a:xfrm>
          <a:prstGeom prst="rect">
            <a:avLst/>
          </a:prstGeom>
          <a:ln>
            <a:noFill/>
          </a:ln>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3"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30131" y="20078"/>
            <a:ext cx="12191993" cy="4163458"/>
          </a:xfrm>
          <a:prstGeom prst="rect">
            <a:avLst/>
          </a:prstGeom>
        </p:spPr>
      </p:pic>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B7BC76EE-66D7-4B7C-A8F9-BDBF59A94176}"/>
              </a:ext>
            </a:extLst>
          </p:cNvPr>
          <p:cNvSpPr/>
          <p:nvPr userDrawn="1"/>
        </p:nvSpPr>
        <p:spPr>
          <a:xfrm>
            <a:off x="4188405" y="633334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240689-ED52-4D7E-BF00-FC33FEF9782E}"/>
              </a:ext>
            </a:extLst>
          </p:cNvPr>
          <p:cNvSpPr/>
          <p:nvPr userDrawn="1"/>
        </p:nvSpPr>
        <p:spPr>
          <a:xfrm>
            <a:off x="4812668" y="608535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6" name="TextBox 15">
            <a:extLst>
              <a:ext uri="{FF2B5EF4-FFF2-40B4-BE49-F238E27FC236}">
                <a16:creationId xmlns:a16="http://schemas.microsoft.com/office/drawing/2014/main" id="{72C9A4C9-327F-46E6-9BD9-39A0D165D3CC}"/>
              </a:ext>
            </a:extLst>
          </p:cNvPr>
          <p:cNvSpPr txBox="1"/>
          <p:nvPr userDrawn="1"/>
        </p:nvSpPr>
        <p:spPr>
          <a:xfrm>
            <a:off x="836627" y="6064043"/>
            <a:ext cx="3036400"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17" name="Picture 16" descr="A picture containing object&#10;&#10;Description automatically generated">
            <a:extLst>
              <a:ext uri="{FF2B5EF4-FFF2-40B4-BE49-F238E27FC236}">
                <a16:creationId xmlns:a16="http://schemas.microsoft.com/office/drawing/2014/main" id="{767EA3CC-1BA6-4D6B-A01E-4988DE1F49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1" name="Title 5">
            <a:extLst>
              <a:ext uri="{FF2B5EF4-FFF2-40B4-BE49-F238E27FC236}">
                <a16:creationId xmlns:a16="http://schemas.microsoft.com/office/drawing/2014/main" id="{D0FE4AC6-D7C3-41EA-947E-9E281E800025}"/>
              </a:ext>
            </a:extLst>
          </p:cNvPr>
          <p:cNvSpPr>
            <a:spLocks noGrp="1"/>
          </p:cNvSpPr>
          <p:nvPr>
            <p:ph type="title" hasCustomPrompt="1"/>
          </p:nvPr>
        </p:nvSpPr>
        <p:spPr>
          <a:xfrm>
            <a:off x="5571392" y="3543182"/>
            <a:ext cx="6524729" cy="935097"/>
          </a:xfrm>
        </p:spPr>
        <p:txBody>
          <a:bodyPr/>
          <a:lstStyle>
            <a:lvl1pPr>
              <a:defRPr sz="5400"/>
            </a:lvl1pPr>
          </a:lstStyle>
          <a:p>
            <a:r>
              <a:rPr lang="en-US" dirty="0"/>
              <a:t>Presentation Title</a:t>
            </a:r>
          </a:p>
        </p:txBody>
      </p:sp>
    </p:spTree>
    <p:extLst>
      <p:ext uri="{BB962C8B-B14F-4D97-AF65-F5344CB8AC3E}">
        <p14:creationId xmlns:p14="http://schemas.microsoft.com/office/powerpoint/2010/main" val="173390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E556333-B02D-4558-93DA-3D2FFB626FD7}"/>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73891"/>
            <a:ext cx="12192000" cy="6858000"/>
          </a:xfrm>
          <a:prstGeom prst="rect">
            <a:avLst/>
          </a:prstGeom>
        </p:spPr>
      </p:pic>
      <p:pic>
        <p:nvPicPr>
          <p:cNvPr id="14" name="Picture 13">
            <a:extLst>
              <a:ext uri="{FF2B5EF4-FFF2-40B4-BE49-F238E27FC236}">
                <a16:creationId xmlns:a16="http://schemas.microsoft.com/office/drawing/2014/main" id="{7B7BEB4F-10F5-4C3E-80F9-43A846CDD0E2}"/>
              </a:ext>
            </a:extLst>
          </p:cNvPr>
          <p:cNvPicPr>
            <a:picLocks noChangeAspect="1"/>
          </p:cNvPicPr>
          <p:nvPr/>
        </p:nvPicPr>
        <p:blipFill rotWithShape="1">
          <a:blip r:embed="rId4"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1" y="155991"/>
            <a:ext cx="12192001" cy="4163458"/>
          </a:xfrm>
          <a:prstGeom prst="rect">
            <a:avLst/>
          </a:prstGeom>
        </p:spPr>
      </p:pic>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sp>
        <p:nvSpPr>
          <p:cNvPr id="24" name="Rectangle 23">
            <a:extLst>
              <a:ext uri="{FF2B5EF4-FFF2-40B4-BE49-F238E27FC236}">
                <a16:creationId xmlns:a16="http://schemas.microsoft.com/office/drawing/2014/main" id="{8AF7B60D-5B89-454D-BB9A-6C8F962E888C}"/>
              </a:ext>
            </a:extLst>
          </p:cNvPr>
          <p:cNvSpPr/>
          <p:nvPr userDrawn="1"/>
        </p:nvSpPr>
        <p:spPr>
          <a:xfrm>
            <a:off x="4379053" y="6369886"/>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01CA88C-BF73-476A-946C-A3DD4C67CACD}"/>
              </a:ext>
            </a:extLst>
          </p:cNvPr>
          <p:cNvSpPr/>
          <p:nvPr userDrawn="1"/>
        </p:nvSpPr>
        <p:spPr>
          <a:xfrm>
            <a:off x="5003316" y="6121895"/>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7" name="TextBox 16">
            <a:extLst>
              <a:ext uri="{FF2B5EF4-FFF2-40B4-BE49-F238E27FC236}">
                <a16:creationId xmlns:a16="http://schemas.microsoft.com/office/drawing/2014/main" id="{DCE5C732-6158-4D9B-ADA2-ABE68CF3861A}"/>
              </a:ext>
            </a:extLst>
          </p:cNvPr>
          <p:cNvSpPr txBox="1"/>
          <p:nvPr userDrawn="1"/>
        </p:nvSpPr>
        <p:spPr>
          <a:xfrm>
            <a:off x="836627" y="6064043"/>
            <a:ext cx="3036400" cy="523220"/>
          </a:xfrm>
          <a:prstGeom prst="rect">
            <a:avLst/>
          </a:prstGeom>
          <a:noFill/>
        </p:spPr>
        <p:txBody>
          <a:bodyPr wrap="square" rtlCol="0">
            <a:spAutoFit/>
          </a:bodyPr>
          <a:lstStyle/>
          <a:p>
            <a:r>
              <a:rPr lang="en-US" sz="2800" b="1" dirty="0">
                <a:latin typeface="Arial Narrow" panose="020B0606020202030204" pitchFamily="34" charset="0"/>
              </a:rPr>
              <a:t>FULL POWER</a:t>
            </a:r>
          </a:p>
        </p:txBody>
      </p:sp>
      <p:pic>
        <p:nvPicPr>
          <p:cNvPr id="18" name="Picture 17" descr="A picture containing object&#10;&#10;Description automatically generated">
            <a:extLst>
              <a:ext uri="{FF2B5EF4-FFF2-40B4-BE49-F238E27FC236}">
                <a16:creationId xmlns:a16="http://schemas.microsoft.com/office/drawing/2014/main" id="{CBA92C8C-3AC1-489F-92AA-C011132B399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35739" y="6026090"/>
            <a:ext cx="659395" cy="629126"/>
          </a:xfrm>
          <a:prstGeom prst="rect">
            <a:avLst/>
          </a:prstGeom>
        </p:spPr>
      </p:pic>
      <p:sp>
        <p:nvSpPr>
          <p:cNvPr id="13" name="Title 5">
            <a:extLst>
              <a:ext uri="{FF2B5EF4-FFF2-40B4-BE49-F238E27FC236}">
                <a16:creationId xmlns:a16="http://schemas.microsoft.com/office/drawing/2014/main" id="{7BF9C276-D7FB-4B0E-8B5B-34FDA2C97EBD}"/>
              </a:ext>
            </a:extLst>
          </p:cNvPr>
          <p:cNvSpPr txBox="1">
            <a:spLocks/>
          </p:cNvSpPr>
          <p:nvPr userDrawn="1"/>
        </p:nvSpPr>
        <p:spPr>
          <a:xfrm>
            <a:off x="5667261" y="3384352"/>
            <a:ext cx="6524729" cy="935097"/>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5400" b="1" kern="1200" cap="none" baseline="0">
                <a:solidFill>
                  <a:schemeClr val="tx1"/>
                </a:solidFill>
                <a:latin typeface="Arial Narrow" panose="020B0606020202030204" pitchFamily="34" charset="0"/>
                <a:ea typeface="+mj-ea"/>
                <a:cs typeface="+mj-cs"/>
              </a:defRPr>
            </a:lvl1pPr>
          </a:lstStyle>
          <a:p>
            <a:r>
              <a:rPr lang="en-US" dirty="0"/>
              <a:t>Presentation Title</a:t>
            </a:r>
          </a:p>
        </p:txBody>
      </p:sp>
    </p:spTree>
    <p:extLst>
      <p:ext uri="{BB962C8B-B14F-4D97-AF65-F5344CB8AC3E}">
        <p14:creationId xmlns:p14="http://schemas.microsoft.com/office/powerpoint/2010/main" val="2049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0406" y="0"/>
            <a:ext cx="12352406" cy="6858000"/>
          </a:xfrm>
          <a:prstGeom prst="rect">
            <a:avLst/>
          </a:prstGeom>
          <a:ln>
            <a:noFill/>
          </a:ln>
        </p:spPr>
      </p:pic>
      <p:sp>
        <p:nvSpPr>
          <p:cNvPr id="10" name="Rectangle 9">
            <a:extLst>
              <a:ext uri="{FF2B5EF4-FFF2-40B4-BE49-F238E27FC236}">
                <a16:creationId xmlns:a16="http://schemas.microsoft.com/office/drawing/2014/main" id="{7522E5CF-7A3A-4B87-B1F3-855B91642B23}"/>
              </a:ext>
            </a:extLst>
          </p:cNvPr>
          <p:cNvSpPr/>
          <p:nvPr/>
        </p:nvSpPr>
        <p:spPr>
          <a:xfrm>
            <a:off x="-160407" y="-68873"/>
            <a:ext cx="12352405"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907BA50-FEA6-4495-885B-E5EAC8C155CC}"/>
              </a:ext>
            </a:extLst>
          </p:cNvPr>
          <p:cNvPicPr>
            <a:picLocks noChangeAspect="1"/>
          </p:cNvPicPr>
          <p:nvPr userDrawn="1"/>
        </p:nvPicPr>
        <p:blipFill rotWithShape="1">
          <a:blip r:embed="rId4"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60407" y="68873"/>
            <a:ext cx="12352407" cy="4163462"/>
          </a:xfrm>
          <a:prstGeom prst="rect">
            <a:avLst/>
          </a:prstGeom>
        </p:spPr>
      </p:pic>
      <p:sp>
        <p:nvSpPr>
          <p:cNvPr id="3" name="Title 2">
            <a:extLst>
              <a:ext uri="{FF2B5EF4-FFF2-40B4-BE49-F238E27FC236}">
                <a16:creationId xmlns:a16="http://schemas.microsoft.com/office/drawing/2014/main" id="{F35E5D7F-E2AC-4BE3-A863-FE6AC6DDD653}"/>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
        <p:nvSpPr>
          <p:cNvPr id="25" name="Rectangle 24">
            <a:extLst>
              <a:ext uri="{FF2B5EF4-FFF2-40B4-BE49-F238E27FC236}">
                <a16:creationId xmlns:a16="http://schemas.microsoft.com/office/drawing/2014/main" id="{3473327B-14AC-4416-8A62-8A8220CEA041}"/>
              </a:ext>
            </a:extLst>
          </p:cNvPr>
          <p:cNvSpPr/>
          <p:nvPr userDrawn="1"/>
        </p:nvSpPr>
        <p:spPr>
          <a:xfrm>
            <a:off x="8113438" y="6390115"/>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D3924D8-C4C6-4B09-9D17-B889ACFB35D9}"/>
              </a:ext>
            </a:extLst>
          </p:cNvPr>
          <p:cNvSpPr/>
          <p:nvPr userDrawn="1"/>
        </p:nvSpPr>
        <p:spPr>
          <a:xfrm>
            <a:off x="9360694" y="6142124"/>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Tree>
    <p:extLst>
      <p:ext uri="{BB962C8B-B14F-4D97-AF65-F5344CB8AC3E}">
        <p14:creationId xmlns:p14="http://schemas.microsoft.com/office/powerpoint/2010/main" val="241281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l="1192" t="1857" r="6648" b="5983"/>
          <a:stretch/>
        </p:blipFill>
        <p:spPr>
          <a:xfrm>
            <a:off x="-160406" y="0"/>
            <a:ext cx="12352406" cy="6858000"/>
          </a:xfrm>
          <a:prstGeom prst="rect">
            <a:avLst/>
          </a:prstGeom>
        </p:spPr>
      </p:pic>
      <p:sp>
        <p:nvSpPr>
          <p:cNvPr id="10" name="Rectangle 9">
            <a:extLst>
              <a:ext uri="{FF2B5EF4-FFF2-40B4-BE49-F238E27FC236}">
                <a16:creationId xmlns:a16="http://schemas.microsoft.com/office/drawing/2014/main" id="{7522E5CF-7A3A-4B87-B1F3-855B91642B23}"/>
              </a:ext>
            </a:extLst>
          </p:cNvPr>
          <p:cNvSpPr/>
          <p:nvPr/>
        </p:nvSpPr>
        <p:spPr>
          <a:xfrm>
            <a:off x="-160407" y="0"/>
            <a:ext cx="12352407" cy="6858000"/>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5C51321-951B-475D-8C85-BB0FF0D05B53}"/>
              </a:ext>
            </a:extLst>
          </p:cNvPr>
          <p:cNvSpPr/>
          <p:nvPr userDrawn="1"/>
        </p:nvSpPr>
        <p:spPr>
          <a:xfrm>
            <a:off x="8113438" y="6390115"/>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53ED960-F911-49F2-A068-11E3E31DA0A5}"/>
              </a:ext>
            </a:extLst>
          </p:cNvPr>
          <p:cNvSpPr/>
          <p:nvPr userDrawn="1"/>
        </p:nvSpPr>
        <p:spPr>
          <a:xfrm>
            <a:off x="9360694" y="6142124"/>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pic>
        <p:nvPicPr>
          <p:cNvPr id="19" name="Picture 18">
            <a:extLst>
              <a:ext uri="{FF2B5EF4-FFF2-40B4-BE49-F238E27FC236}">
                <a16:creationId xmlns:a16="http://schemas.microsoft.com/office/drawing/2014/main" id="{9D731E85-1959-4073-A277-FCF19918713B}"/>
              </a:ext>
            </a:extLst>
          </p:cNvPr>
          <p:cNvPicPr>
            <a:picLocks noChangeAspect="1"/>
          </p:cNvPicPr>
          <p:nvPr userDrawn="1"/>
        </p:nvPicPr>
        <p:blipFill rotWithShape="1">
          <a:blip r:embed="rId5"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160406" y="68874"/>
            <a:ext cx="12352407" cy="4163462"/>
          </a:xfrm>
          <a:prstGeom prst="rect">
            <a:avLst/>
          </a:prstGeom>
        </p:spPr>
      </p:pic>
      <p:sp>
        <p:nvSpPr>
          <p:cNvPr id="12" name="Title 2">
            <a:extLst>
              <a:ext uri="{FF2B5EF4-FFF2-40B4-BE49-F238E27FC236}">
                <a16:creationId xmlns:a16="http://schemas.microsoft.com/office/drawing/2014/main" id="{60314C2F-8B06-4492-8FE8-918A51A5A8A6}"/>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Tree>
    <p:extLst>
      <p:ext uri="{BB962C8B-B14F-4D97-AF65-F5344CB8AC3E}">
        <p14:creationId xmlns:p14="http://schemas.microsoft.com/office/powerpoint/2010/main" val="80223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04" y="0"/>
            <a:ext cx="13325643" cy="7495674"/>
          </a:xfrm>
          <a:prstGeom prst="rect">
            <a:avLst/>
          </a:prstGeom>
        </p:spPr>
      </p:pic>
      <p:sp>
        <p:nvSpPr>
          <p:cNvPr id="19" name="Rectangle 18">
            <a:extLst>
              <a:ext uri="{FF2B5EF4-FFF2-40B4-BE49-F238E27FC236}">
                <a16:creationId xmlns:a16="http://schemas.microsoft.com/office/drawing/2014/main" id="{6A2796D7-C3A3-4F4E-B6F1-7823E37D8536}"/>
              </a:ext>
            </a:extLst>
          </p:cNvPr>
          <p:cNvSpPr/>
          <p:nvPr userDrawn="1"/>
        </p:nvSpPr>
        <p:spPr>
          <a:xfrm>
            <a:off x="-80208" y="0"/>
            <a:ext cx="13325646" cy="7495674"/>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0EBA2A8-EDCB-4992-80B6-E323732090B9}"/>
              </a:ext>
            </a:extLst>
          </p:cNvPr>
          <p:cNvPicPr>
            <a:picLocks noChangeAspect="1"/>
          </p:cNvPicPr>
          <p:nvPr userDrawn="1"/>
        </p:nvPicPr>
        <p:blipFill rotWithShape="1">
          <a:blip r:embed="rId4" cstate="screen">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80207" y="30424"/>
            <a:ext cx="13325645" cy="4550591"/>
          </a:xfrm>
          <a:prstGeom prst="rect">
            <a:avLst/>
          </a:prstGeom>
        </p:spPr>
      </p:pic>
      <p:sp>
        <p:nvSpPr>
          <p:cNvPr id="30" name="Rectangle 29">
            <a:extLst>
              <a:ext uri="{FF2B5EF4-FFF2-40B4-BE49-F238E27FC236}">
                <a16:creationId xmlns:a16="http://schemas.microsoft.com/office/drawing/2014/main" id="{5FDF88FE-4CCF-44F6-8FFD-17ACD51FEA8F}"/>
              </a:ext>
            </a:extLst>
          </p:cNvPr>
          <p:cNvSpPr/>
          <p:nvPr userDrawn="1"/>
        </p:nvSpPr>
        <p:spPr>
          <a:xfrm>
            <a:off x="9241594" y="701624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BC8431FC-11AB-4AB9-A873-9D34DB8D9942}"/>
              </a:ext>
            </a:extLst>
          </p:cNvPr>
          <p:cNvSpPr/>
          <p:nvPr userDrawn="1"/>
        </p:nvSpPr>
        <p:spPr>
          <a:xfrm>
            <a:off x="10488850" y="676825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0" name="Title 2">
            <a:extLst>
              <a:ext uri="{FF2B5EF4-FFF2-40B4-BE49-F238E27FC236}">
                <a16:creationId xmlns:a16="http://schemas.microsoft.com/office/drawing/2014/main" id="{FF3F0F14-D247-4880-B456-B4AFC13E9077}"/>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Tree>
    <p:extLst>
      <p:ext uri="{BB962C8B-B14F-4D97-AF65-F5344CB8AC3E}">
        <p14:creationId xmlns:p14="http://schemas.microsoft.com/office/powerpoint/2010/main" val="267858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Mai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49B73-2A24-4AD6-A77C-846FB6ABAE25}"/>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478E777-B047-4010-A4A6-F851EAE1B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5906" y="6238018"/>
            <a:ext cx="2200355" cy="349413"/>
          </a:xfrm>
          <a:prstGeom prst="rect">
            <a:avLst/>
          </a:prstGeom>
        </p:spPr>
      </p:pic>
      <p:pic>
        <p:nvPicPr>
          <p:cNvPr id="11" name="Picture 10">
            <a:extLst>
              <a:ext uri="{FF2B5EF4-FFF2-40B4-BE49-F238E27FC236}">
                <a16:creationId xmlns:a16="http://schemas.microsoft.com/office/drawing/2014/main" id="{185D74FC-AB60-424B-B407-25BB466A7FED}"/>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0204" y="0"/>
            <a:ext cx="13325643" cy="7495674"/>
          </a:xfrm>
          <a:prstGeom prst="rect">
            <a:avLst/>
          </a:prstGeom>
        </p:spPr>
      </p:pic>
      <p:sp>
        <p:nvSpPr>
          <p:cNvPr id="16" name="Rectangle 15">
            <a:extLst>
              <a:ext uri="{FF2B5EF4-FFF2-40B4-BE49-F238E27FC236}">
                <a16:creationId xmlns:a16="http://schemas.microsoft.com/office/drawing/2014/main" id="{F3954F77-28BC-4585-826E-B36DEBB025D9}"/>
              </a:ext>
            </a:extLst>
          </p:cNvPr>
          <p:cNvSpPr/>
          <p:nvPr userDrawn="1"/>
        </p:nvSpPr>
        <p:spPr>
          <a:xfrm>
            <a:off x="-80206" y="-2"/>
            <a:ext cx="13325644" cy="7495673"/>
          </a:xfrm>
          <a:prstGeom prst="rect">
            <a:avLst/>
          </a:prstGeom>
          <a:gradFill flip="none" rotWithShape="1">
            <a:gsLst>
              <a:gs pos="100000">
                <a:schemeClr val="bg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308DBC6-79D6-4FB3-B93E-421DD6297654}"/>
              </a:ext>
            </a:extLst>
          </p:cNvPr>
          <p:cNvPicPr>
            <a:picLocks noChangeAspect="1"/>
          </p:cNvPicPr>
          <p:nvPr userDrawn="1"/>
        </p:nvPicPr>
        <p:blipFill rotWithShape="1">
          <a:blip r:embed="rId5" cstate="email">
            <a:duotone>
              <a:prstClr val="black"/>
              <a:schemeClr val="accent4">
                <a:tint val="45000"/>
                <a:satMod val="400000"/>
              </a:schemeClr>
            </a:duotone>
            <a:alphaModFix amt="25000"/>
            <a:extLst>
              <a:ext uri="{28A0092B-C50C-407E-A947-70E740481C1C}">
                <a14:useLocalDpi xmlns:a14="http://schemas.microsoft.com/office/drawing/2010/main"/>
              </a:ext>
            </a:extLst>
          </a:blip>
          <a:srcRect l="18713" t="34733" r="32122" b="37486"/>
          <a:stretch/>
        </p:blipFill>
        <p:spPr>
          <a:xfrm rot="10800000">
            <a:off x="-80205" y="0"/>
            <a:ext cx="13325643" cy="4550591"/>
          </a:xfrm>
          <a:prstGeom prst="rect">
            <a:avLst/>
          </a:prstGeom>
        </p:spPr>
      </p:pic>
      <p:sp>
        <p:nvSpPr>
          <p:cNvPr id="24" name="Rectangle 23">
            <a:extLst>
              <a:ext uri="{FF2B5EF4-FFF2-40B4-BE49-F238E27FC236}">
                <a16:creationId xmlns:a16="http://schemas.microsoft.com/office/drawing/2014/main" id="{5732893A-832A-4DB0-9A92-A057D0E3B916}"/>
              </a:ext>
            </a:extLst>
          </p:cNvPr>
          <p:cNvSpPr/>
          <p:nvPr userDrawn="1"/>
        </p:nvSpPr>
        <p:spPr>
          <a:xfrm>
            <a:off x="9241594" y="7016247"/>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C57C9F0-C76E-4635-9CE2-4EFF14DAB1DD}"/>
              </a:ext>
            </a:extLst>
          </p:cNvPr>
          <p:cNvSpPr/>
          <p:nvPr userDrawn="1"/>
        </p:nvSpPr>
        <p:spPr>
          <a:xfrm>
            <a:off x="10488850" y="6768256"/>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10" name="Title 2">
            <a:extLst>
              <a:ext uri="{FF2B5EF4-FFF2-40B4-BE49-F238E27FC236}">
                <a16:creationId xmlns:a16="http://schemas.microsoft.com/office/drawing/2014/main" id="{3DDCB13E-8BAA-4F8F-BFA8-10CD274D5AA9}"/>
              </a:ext>
            </a:extLst>
          </p:cNvPr>
          <p:cNvSpPr>
            <a:spLocks noGrp="1"/>
          </p:cNvSpPr>
          <p:nvPr>
            <p:ph type="title" hasCustomPrompt="1"/>
          </p:nvPr>
        </p:nvSpPr>
        <p:spPr>
          <a:xfrm>
            <a:off x="6503437" y="4149969"/>
            <a:ext cx="5452824" cy="914706"/>
          </a:xfrm>
        </p:spPr>
        <p:txBody>
          <a:bodyPr/>
          <a:lstStyle>
            <a:lvl1pPr algn="l">
              <a:defRPr sz="5400"/>
            </a:lvl1pPr>
          </a:lstStyle>
          <a:p>
            <a:r>
              <a:rPr lang="en-US" dirty="0"/>
              <a:t>Transition Slide</a:t>
            </a:r>
          </a:p>
        </p:txBody>
      </p:sp>
    </p:spTree>
    <p:extLst>
      <p:ext uri="{BB962C8B-B14F-4D97-AF65-F5344CB8AC3E}">
        <p14:creationId xmlns:p14="http://schemas.microsoft.com/office/powerpoint/2010/main" val="209649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685800" indent="-228600">
              <a:buFont typeface="Arial Narrow" panose="020B0606020202030204" pitchFamily="34" charset="0"/>
              <a:buChar char="−"/>
              <a:defRPr/>
            </a:lvl2pPr>
            <a:lvl3pPr marL="1143000" indent="-228600">
              <a:buFont typeface="Wingdings" panose="05000000000000000000" pitchFamily="2" charset="2"/>
              <a:buChar char="§"/>
              <a:defRPr/>
            </a:lvl3pPr>
            <a:lvl4pPr marL="1600200" indent="-228600">
              <a:buFont typeface="Arial Narrow" panose="020B0606020202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609600" y="618333"/>
            <a:ext cx="10972800" cy="896030"/>
          </a:xfrm>
          <a:prstGeom prst="rect">
            <a:avLst/>
          </a:prstGeom>
        </p:spPr>
        <p:txBody>
          <a:bodyPr vert="horz" lIns="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138953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F7F6734-CB77-D14A-ABD0-52D1FE4A000A}"/>
              </a:ext>
            </a:extLst>
          </p:cNvPr>
          <p:cNvSpPr>
            <a:spLocks/>
          </p:cNvSpPr>
          <p:nvPr userDrawn="1"/>
        </p:nvSpPr>
        <p:spPr bwMode="auto">
          <a:xfrm rot="16200000">
            <a:off x="5984785" y="-5984790"/>
            <a:ext cx="222429" cy="12192002"/>
          </a:xfrm>
          <a:custGeom>
            <a:avLst/>
            <a:gdLst>
              <a:gd name="T0" fmla="*/ 0 w 11981"/>
              <a:gd name="T1" fmla="*/ 226 h 226"/>
              <a:gd name="T2" fmla="*/ 0 w 11981"/>
              <a:gd name="T3" fmla="*/ 226 h 226"/>
              <a:gd name="T4" fmla="*/ 11981 w 11981"/>
              <a:gd name="T5" fmla="*/ 226 h 226"/>
              <a:gd name="T6" fmla="*/ 11981 w 11981"/>
              <a:gd name="T7" fmla="*/ 0 h 226"/>
              <a:gd name="T8" fmla="*/ 0 w 11981"/>
              <a:gd name="T9" fmla="*/ 0 h 226"/>
              <a:gd name="T10" fmla="*/ 0 w 11981"/>
              <a:gd name="T11" fmla="*/ 226 h 226"/>
            </a:gdLst>
            <a:ahLst/>
            <a:cxnLst>
              <a:cxn ang="0">
                <a:pos x="T0" y="T1"/>
              </a:cxn>
              <a:cxn ang="0">
                <a:pos x="T2" y="T3"/>
              </a:cxn>
              <a:cxn ang="0">
                <a:pos x="T4" y="T5"/>
              </a:cxn>
              <a:cxn ang="0">
                <a:pos x="T6" y="T7"/>
              </a:cxn>
              <a:cxn ang="0">
                <a:pos x="T8" y="T9"/>
              </a:cxn>
              <a:cxn ang="0">
                <a:pos x="T10" y="T11"/>
              </a:cxn>
            </a:cxnLst>
            <a:rect l="0" t="0" r="r" b="b"/>
            <a:pathLst>
              <a:path w="11981" h="226">
                <a:moveTo>
                  <a:pt x="0" y="226"/>
                </a:moveTo>
                <a:lnTo>
                  <a:pt x="0" y="226"/>
                </a:lnTo>
                <a:lnTo>
                  <a:pt x="11981" y="226"/>
                </a:lnTo>
                <a:lnTo>
                  <a:pt x="11981" y="0"/>
                </a:lnTo>
                <a:lnTo>
                  <a:pt x="0" y="0"/>
                </a:lnTo>
                <a:lnTo>
                  <a:pt x="0" y="226"/>
                </a:lnTo>
                <a:close/>
              </a:path>
            </a:pathLst>
          </a:custGeom>
          <a:gradFill>
            <a:gsLst>
              <a:gs pos="100000">
                <a:schemeClr val="accent2"/>
              </a:gs>
              <a:gs pos="0">
                <a:schemeClr val="accent1"/>
              </a:gs>
            </a:gsLst>
            <a:lin ang="10800000" scaled="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21">
            <a:extLst>
              <a:ext uri="{FF2B5EF4-FFF2-40B4-BE49-F238E27FC236}">
                <a16:creationId xmlns:a16="http://schemas.microsoft.com/office/drawing/2014/main" id="{41F38DA4-2CB4-3B4F-BD7C-4AAE1D6CDF2A}"/>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213253" y="6272376"/>
            <a:ext cx="1418575" cy="224762"/>
          </a:xfrm>
          <a:prstGeom prst="rect">
            <a:avLst/>
          </a:prstGeom>
        </p:spPr>
      </p:pic>
      <p:sp>
        <p:nvSpPr>
          <p:cNvPr id="2" name="Title Placeholder 1"/>
          <p:cNvSpPr>
            <a:spLocks noGrp="1"/>
          </p:cNvSpPr>
          <p:nvPr>
            <p:ph type="title"/>
          </p:nvPr>
        </p:nvSpPr>
        <p:spPr>
          <a:xfrm>
            <a:off x="609600" y="618333"/>
            <a:ext cx="10972799" cy="896030"/>
          </a:xfrm>
          <a:prstGeom prst="rect">
            <a:avLst/>
          </a:prstGeom>
        </p:spPr>
        <p:txBody>
          <a:bodyPr vert="horz" lIns="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09600" y="1600201"/>
            <a:ext cx="10972799" cy="4199924"/>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FAF8120E-F0BF-E14D-8B08-BFDF9F391D5B}"/>
              </a:ext>
            </a:extLst>
          </p:cNvPr>
          <p:cNvSpPr txBox="1">
            <a:spLocks/>
          </p:cNvSpPr>
          <p:nvPr userDrawn="1"/>
        </p:nvSpPr>
        <p:spPr>
          <a:xfrm>
            <a:off x="11734800" y="6276672"/>
            <a:ext cx="457198" cy="2183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9C32B75-C9DC-44AF-9338-F96EE99144A7}" type="slidenum">
              <a:rPr lang="en-US" sz="1200" smtClean="0">
                <a:solidFill>
                  <a:srgbClr val="000000"/>
                </a:solidFill>
                <a:latin typeface="Arial Narrow" panose="020B0606020202030204" pitchFamily="34" charset="0"/>
                <a:cs typeface="Arial"/>
              </a:rPr>
              <a:pPr>
                <a:defRPr/>
              </a:pPr>
              <a:t>‹#›</a:t>
            </a:fld>
            <a:endParaRPr lang="en-US" sz="1000">
              <a:solidFill>
                <a:srgbClr val="000000"/>
              </a:solidFill>
              <a:latin typeface="Arial Narrow" panose="020B06060202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CF49D0D-C979-4430-8497-6FA5F5EE2D17}"/>
              </a:ext>
            </a:extLst>
          </p:cNvPr>
          <p:cNvSpPr txBox="1"/>
          <p:nvPr userDrawn="1"/>
        </p:nvSpPr>
        <p:spPr>
          <a:xfrm>
            <a:off x="653572" y="6190060"/>
            <a:ext cx="1759266" cy="400110"/>
          </a:xfrm>
          <a:prstGeom prst="rect">
            <a:avLst/>
          </a:prstGeom>
          <a:noFill/>
        </p:spPr>
        <p:txBody>
          <a:bodyPr wrap="square" rtlCol="0">
            <a:spAutoFit/>
          </a:bodyPr>
          <a:lstStyle/>
          <a:p>
            <a:r>
              <a:rPr lang="en-US" sz="2000" b="1" dirty="0">
                <a:latin typeface="Arial Narrow" panose="020B0606020202030204" pitchFamily="34" charset="0"/>
              </a:rPr>
              <a:t>FULL POWER</a:t>
            </a:r>
          </a:p>
        </p:txBody>
      </p:sp>
      <p:sp>
        <p:nvSpPr>
          <p:cNvPr id="14" name="Rectangle 13">
            <a:extLst>
              <a:ext uri="{FF2B5EF4-FFF2-40B4-BE49-F238E27FC236}">
                <a16:creationId xmlns:a16="http://schemas.microsoft.com/office/drawing/2014/main" id="{5E64C9F6-E158-4F8A-9CF0-9B96934076A8}"/>
              </a:ext>
            </a:extLst>
          </p:cNvPr>
          <p:cNvSpPr/>
          <p:nvPr userDrawn="1"/>
        </p:nvSpPr>
        <p:spPr>
          <a:xfrm>
            <a:off x="4173946" y="6333769"/>
            <a:ext cx="3844108" cy="253916"/>
          </a:xfrm>
          <a:prstGeom prst="rect">
            <a:avLst/>
          </a:prstGeom>
        </p:spPr>
        <p:txBody>
          <a:bodyPr wrap="square">
            <a:spAutoFit/>
          </a:bodyPr>
          <a:lstStyle/>
          <a:p>
            <a:r>
              <a:rPr lang="en-US" sz="1050" b="1" dirty="0">
                <a:latin typeface="Arial Narrow" panose="020B0606020202030204" pitchFamily="34" charset="0"/>
                <a:cs typeface="Arial" panose="020B0604020202020204" pitchFamily="34" charset="0"/>
              </a:rPr>
              <a:t>© Proprietary Information of Caterpillar Inc. 2024 - All Rights Reserved</a:t>
            </a:r>
            <a:endParaRPr lang="es-US" sz="1050" b="1" dirty="0">
              <a:latin typeface="Arial Narrow" panose="020B0606020202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A86153B-9C3C-4D26-AAA3-756495EF7B8D}"/>
              </a:ext>
            </a:extLst>
          </p:cNvPr>
          <p:cNvPicPr>
            <a:picLocks noChangeAspect="1"/>
          </p:cNvPicPr>
          <p:nvPr userDrawn="1"/>
        </p:nvPicPr>
        <p:blipFill rotWithShape="1">
          <a:blip r:embed="rId19" cstate="screen">
            <a:alphaModFix amt="16000"/>
            <a:extLst>
              <a:ext uri="{28A0092B-C50C-407E-A947-70E740481C1C}">
                <a14:useLocalDpi xmlns:a14="http://schemas.microsoft.com/office/drawing/2010/main"/>
              </a:ext>
            </a:extLst>
          </a:blip>
          <a:srcRect/>
          <a:stretch/>
        </p:blipFill>
        <p:spPr>
          <a:xfrm flipH="1">
            <a:off x="7072694" y="1408725"/>
            <a:ext cx="3328487" cy="3733801"/>
          </a:xfrm>
          <a:prstGeom prst="rect">
            <a:avLst/>
          </a:prstGeom>
        </p:spPr>
      </p:pic>
      <p:pic>
        <p:nvPicPr>
          <p:cNvPr id="6" name="Picture 5" descr="A picture containing object&#10;&#10;Description automatically generated">
            <a:extLst>
              <a:ext uri="{FF2B5EF4-FFF2-40B4-BE49-F238E27FC236}">
                <a16:creationId xmlns:a16="http://schemas.microsoft.com/office/drawing/2014/main" id="{39DCE2B2-3D76-4E6E-AAF9-887255EA9CB9}"/>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04427" y="6127482"/>
            <a:ext cx="550539" cy="525266"/>
          </a:xfrm>
          <a:prstGeom prst="rect">
            <a:avLst/>
          </a:prstGeom>
        </p:spPr>
      </p:pic>
      <p:sp>
        <p:nvSpPr>
          <p:cNvPr id="5" name="Rectangle 4">
            <a:extLst>
              <a:ext uri="{FF2B5EF4-FFF2-40B4-BE49-F238E27FC236}">
                <a16:creationId xmlns:a16="http://schemas.microsoft.com/office/drawing/2014/main" id="{67F15634-CD39-4DC3-AE7C-E52FB855CE83}"/>
              </a:ext>
            </a:extLst>
          </p:cNvPr>
          <p:cNvSpPr/>
          <p:nvPr userDrawn="1"/>
        </p:nvSpPr>
        <p:spPr>
          <a:xfrm>
            <a:off x="4798209" y="6085778"/>
            <a:ext cx="2595582" cy="307777"/>
          </a:xfrm>
          <a:prstGeom prst="rect">
            <a:avLst/>
          </a:prstGeom>
        </p:spPr>
        <p:txBody>
          <a:bodyPr wrap="none">
            <a:spAutoFit/>
          </a:bodyPr>
          <a:lstStyle/>
          <a:p>
            <a:r>
              <a:rPr lang="en-US" sz="1400" b="1" dirty="0">
                <a:latin typeface="Arial Narrow" panose="020B0606020202030204" pitchFamily="34" charset="0"/>
              </a:rPr>
              <a:t>Industrial Power Systems Division</a:t>
            </a:r>
            <a:endParaRPr lang="en-US" sz="1400" dirty="0"/>
          </a:p>
        </p:txBody>
      </p:sp>
      <p:sp>
        <p:nvSpPr>
          <p:cNvPr id="7"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E5AF9437-3E28-416C-A31A-2680F66CF8EB}"/>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b="1">
                <a:solidFill>
                  <a:srgbClr val="737373"/>
                </a:solidFill>
                <a:latin typeface="Calibri" panose="020F0502020204030204" pitchFamily="34" charset="0"/>
              </a:rPr>
              <a:t>Caterpillar: Confidential Green</a:t>
            </a:r>
            <a:endParaRPr lang="en-US" sz="1000" b="1" dirty="0">
              <a:solidFill>
                <a:srgbClr val="737373"/>
              </a:solidFill>
              <a:latin typeface="Calibri" panose="020F0502020204030204" pitchFamily="34" charset="0"/>
            </a:endParaRPr>
          </a:p>
        </p:txBody>
      </p:sp>
    </p:spTree>
    <p:extLst>
      <p:ext uri="{BB962C8B-B14F-4D97-AF65-F5344CB8AC3E}">
        <p14:creationId xmlns:p14="http://schemas.microsoft.com/office/powerpoint/2010/main" val="32709876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ftr="0" dt="0"/>
  <p:txStyles>
    <p:titleStyle>
      <a:lvl1pPr algn="l" defTabSz="914400" rtl="0" eaLnBrk="1" latinLnBrk="0" hangingPunct="1">
        <a:lnSpc>
          <a:spcPct val="90000"/>
        </a:lnSpc>
        <a:spcBef>
          <a:spcPct val="0"/>
        </a:spcBef>
        <a:buNone/>
        <a:defRPr sz="2800" b="1" kern="1200" cap="none"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Narrow" panose="020B0606020202030204" pitchFamily="34" charset="0"/>
        <a:buChar char="−"/>
        <a:defRPr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Narrow" panose="020B0606020202030204" pitchFamily="34" charset="0"/>
        <a:buChar char="−"/>
        <a:defRPr sz="16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7296">
          <p15:clr>
            <a:srgbClr val="F26B43"/>
          </p15:clr>
        </p15:guide>
        <p15:guide id="4" pos="384">
          <p15:clr>
            <a:srgbClr val="F26B43"/>
          </p15:clr>
        </p15:guide>
        <p15:guide id="5" pos="3840">
          <p15:clr>
            <a:srgbClr val="F26B43"/>
          </p15:clr>
        </p15:guide>
        <p15:guide id="7" orient="horz" pos="40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E85F-48B5-92D6-6F49-CD8A9B4DC2E4}"/>
              </a:ext>
            </a:extLst>
          </p:cNvPr>
          <p:cNvSpPr>
            <a:spLocks noGrp="1"/>
          </p:cNvSpPr>
          <p:nvPr>
            <p:ph type="title"/>
          </p:nvPr>
        </p:nvSpPr>
        <p:spPr>
          <a:xfrm>
            <a:off x="5128591" y="4149969"/>
            <a:ext cx="6827670" cy="914706"/>
          </a:xfrm>
        </p:spPr>
        <p:txBody>
          <a:bodyPr/>
          <a:lstStyle/>
          <a:p>
            <a:r>
              <a:rPr lang="en-US" dirty="0"/>
              <a:t>Meet the local parts team</a:t>
            </a:r>
          </a:p>
        </p:txBody>
      </p:sp>
    </p:spTree>
    <p:extLst>
      <p:ext uri="{BB962C8B-B14F-4D97-AF65-F5344CB8AC3E}">
        <p14:creationId xmlns:p14="http://schemas.microsoft.com/office/powerpoint/2010/main" val="192083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CADB6-DA4E-68C5-347C-18A7B6D34CEA}"/>
              </a:ext>
            </a:extLst>
          </p:cNvPr>
          <p:cNvPicPr>
            <a:picLocks noChangeAspect="1"/>
          </p:cNvPicPr>
          <p:nvPr/>
        </p:nvPicPr>
        <p:blipFill>
          <a:blip r:embed="rId3"/>
          <a:stretch>
            <a:fillRect/>
          </a:stretch>
        </p:blipFill>
        <p:spPr>
          <a:xfrm>
            <a:off x="883117" y="1267528"/>
            <a:ext cx="10425765" cy="4639466"/>
          </a:xfrm>
          <a:prstGeom prst="rect">
            <a:avLst/>
          </a:prstGeom>
          <a:noFill/>
        </p:spPr>
      </p:pic>
      <p:sp>
        <p:nvSpPr>
          <p:cNvPr id="2" name="Title 1">
            <a:extLst>
              <a:ext uri="{FF2B5EF4-FFF2-40B4-BE49-F238E27FC236}">
                <a16:creationId xmlns:a16="http://schemas.microsoft.com/office/drawing/2014/main" id="{6E9199F1-C0BE-1277-BC63-19A6B158B15B}"/>
              </a:ext>
            </a:extLst>
          </p:cNvPr>
          <p:cNvSpPr>
            <a:spLocks noGrp="1"/>
          </p:cNvSpPr>
          <p:nvPr>
            <p:ph type="title"/>
          </p:nvPr>
        </p:nvSpPr>
        <p:spPr>
          <a:xfrm>
            <a:off x="609600" y="618333"/>
            <a:ext cx="10972800" cy="896030"/>
          </a:xfrm>
        </p:spPr>
        <p:txBody>
          <a:bodyPr anchor="t">
            <a:normAutofit/>
          </a:bodyPr>
          <a:lstStyle/>
          <a:p>
            <a:r>
              <a:rPr lang="en-US" dirty="0"/>
              <a:t>Parts.cat.com / SIS in person trainings</a:t>
            </a:r>
          </a:p>
        </p:txBody>
      </p:sp>
    </p:spTree>
    <p:extLst>
      <p:ext uri="{BB962C8B-B14F-4D97-AF65-F5344CB8AC3E}">
        <p14:creationId xmlns:p14="http://schemas.microsoft.com/office/powerpoint/2010/main" val="353406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85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3E5E8E-AE5F-9385-AA67-AD66BCE8B97F}"/>
              </a:ext>
            </a:extLst>
          </p:cNvPr>
          <p:cNvSpPr>
            <a:spLocks noGrp="1"/>
          </p:cNvSpPr>
          <p:nvPr>
            <p:ph type="title"/>
          </p:nvPr>
        </p:nvSpPr>
        <p:spPr/>
        <p:txBody>
          <a:bodyPr/>
          <a:lstStyle/>
          <a:p>
            <a:r>
              <a:rPr lang="en-US" dirty="0"/>
              <a:t>Milton CAT Parts</a:t>
            </a:r>
          </a:p>
        </p:txBody>
      </p:sp>
      <p:sp>
        <p:nvSpPr>
          <p:cNvPr id="8" name="Text Placeholder 7">
            <a:extLst>
              <a:ext uri="{FF2B5EF4-FFF2-40B4-BE49-F238E27FC236}">
                <a16:creationId xmlns:a16="http://schemas.microsoft.com/office/drawing/2014/main" id="{D19D618E-0370-2C52-BE98-151705A350B6}"/>
              </a:ext>
            </a:extLst>
          </p:cNvPr>
          <p:cNvSpPr>
            <a:spLocks noGrp="1"/>
          </p:cNvSpPr>
          <p:nvPr>
            <p:ph type="body" sz="quarter" idx="13"/>
          </p:nvPr>
        </p:nvSpPr>
        <p:spPr/>
        <p:txBody>
          <a:bodyPr/>
          <a:lstStyle/>
          <a:p>
            <a:endParaRPr lang="en-US" dirty="0"/>
          </a:p>
        </p:txBody>
      </p:sp>
      <p:sp>
        <p:nvSpPr>
          <p:cNvPr id="2" name="TextBox 1">
            <a:extLst>
              <a:ext uri="{FF2B5EF4-FFF2-40B4-BE49-F238E27FC236}">
                <a16:creationId xmlns:a16="http://schemas.microsoft.com/office/drawing/2014/main" id="{16F60340-4303-C11C-5EF9-FC1153256540}"/>
              </a:ext>
            </a:extLst>
          </p:cNvPr>
          <p:cNvSpPr txBox="1"/>
          <p:nvPr/>
        </p:nvSpPr>
        <p:spPr>
          <a:xfrm>
            <a:off x="914400" y="1848678"/>
            <a:ext cx="10346635" cy="2862322"/>
          </a:xfrm>
          <a:prstGeom prst="rect">
            <a:avLst/>
          </a:prstGeom>
          <a:noFill/>
        </p:spPr>
        <p:txBody>
          <a:bodyPr wrap="square" rtlCol="0">
            <a:spAutoFit/>
          </a:bodyPr>
          <a:lstStyle/>
          <a:p>
            <a:pPr marL="342900" indent="-342900" algn="l">
              <a:buFont typeface="Arial" panose="020B0604020202020204" pitchFamily="34" charset="0"/>
              <a:buChar char="•"/>
            </a:pPr>
            <a:r>
              <a:rPr lang="en-US" sz="2000" b="1" dirty="0">
                <a:latin typeface="Arial Narrow" panose="020B0606020202030204" pitchFamily="34" charset="0"/>
              </a:rPr>
              <a:t>“Parts is just parts…” </a:t>
            </a:r>
          </a:p>
          <a:p>
            <a:pPr marL="342900" indent="-342900" algn="l">
              <a:buFont typeface="Arial" panose="020B0604020202020204" pitchFamily="34" charset="0"/>
              <a:buChar char="•"/>
            </a:pPr>
            <a:endParaRPr lang="en-US" sz="2000" b="1" dirty="0">
              <a:latin typeface="Arial Narrow" panose="020B0606020202030204" pitchFamily="34" charset="0"/>
            </a:endParaRPr>
          </a:p>
          <a:p>
            <a:pPr marL="800100" lvl="1" indent="-342900">
              <a:buFont typeface="Arial" panose="020B0604020202020204" pitchFamily="34" charset="0"/>
              <a:buChar char="•"/>
            </a:pPr>
            <a:r>
              <a:rPr lang="en-US" sz="2000" b="1" dirty="0">
                <a:latin typeface="Arial Narrow" panose="020B0606020202030204" pitchFamily="34" charset="0"/>
              </a:rPr>
              <a:t>15 different Milton CAT parts locations</a:t>
            </a:r>
          </a:p>
          <a:p>
            <a:pPr marL="800100" lvl="1" indent="-342900">
              <a:buFont typeface="Arial" panose="020B0604020202020204" pitchFamily="34" charset="0"/>
              <a:buChar char="•"/>
            </a:pPr>
            <a:r>
              <a:rPr lang="en-US" sz="2000" b="1" dirty="0">
                <a:latin typeface="Arial Narrow" panose="020B0606020202030204" pitchFamily="34" charset="0"/>
              </a:rPr>
              <a:t>$70 million parts inventory</a:t>
            </a:r>
          </a:p>
          <a:p>
            <a:pPr marL="800100" lvl="1" indent="-342900">
              <a:buFont typeface="Arial" panose="020B0604020202020204" pitchFamily="34" charset="0"/>
              <a:buChar char="•"/>
            </a:pPr>
            <a:r>
              <a:rPr lang="en-US" sz="2000" b="1" dirty="0">
                <a:latin typeface="Arial Narrow" panose="020B0606020202030204" pitchFamily="34" charset="0"/>
              </a:rPr>
              <a:t>125,000 inbound phone calls per year</a:t>
            </a:r>
          </a:p>
          <a:p>
            <a:pPr marL="800100" lvl="1" indent="-342900">
              <a:buFont typeface="Arial" panose="020B0604020202020204" pitchFamily="34" charset="0"/>
              <a:buChar char="•"/>
            </a:pPr>
            <a:r>
              <a:rPr lang="en-US" sz="2000" b="1" dirty="0">
                <a:latin typeface="Arial Narrow" panose="020B0606020202030204" pitchFamily="34" charset="0"/>
              </a:rPr>
              <a:t>90,000 ecommerce orders on parts.cat.com </a:t>
            </a:r>
          </a:p>
          <a:p>
            <a:pPr marL="800100" lvl="1" indent="-342900">
              <a:buFont typeface="Arial" panose="020B0604020202020204" pitchFamily="34" charset="0"/>
              <a:buChar char="•"/>
            </a:pPr>
            <a:r>
              <a:rPr lang="en-US" sz="2000" b="1" dirty="0">
                <a:latin typeface="Arial Narrow" panose="020B0606020202030204" pitchFamily="34" charset="0"/>
              </a:rPr>
              <a:t>1,300,000 miles driven to fulfill orders</a:t>
            </a:r>
          </a:p>
          <a:p>
            <a:pPr marL="800100" lvl="1" indent="-342900">
              <a:buFont typeface="Arial" panose="020B0604020202020204" pitchFamily="34" charset="0"/>
              <a:buChar char="•"/>
            </a:pPr>
            <a:r>
              <a:rPr lang="en-US" sz="2000" b="1" dirty="0">
                <a:latin typeface="Arial Narrow" panose="020B0606020202030204" pitchFamily="34" charset="0"/>
              </a:rPr>
              <a:t>More than 50,000 customers supported</a:t>
            </a:r>
          </a:p>
          <a:p>
            <a:pPr marL="800100" lvl="1" indent="-342900">
              <a:buFont typeface="Arial" panose="020B0604020202020204" pitchFamily="34" charset="0"/>
              <a:buChar char="•"/>
            </a:pPr>
            <a:endParaRPr lang="en-US" sz="2000" b="1" dirty="0">
              <a:latin typeface="Arial Narrow" panose="020B0606020202030204" pitchFamily="34" charset="0"/>
            </a:endParaRPr>
          </a:p>
        </p:txBody>
      </p:sp>
    </p:spTree>
    <p:extLst>
      <p:ext uri="{BB962C8B-B14F-4D97-AF65-F5344CB8AC3E}">
        <p14:creationId xmlns:p14="http://schemas.microsoft.com/office/powerpoint/2010/main" val="211763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F641-F73D-57DC-4CA4-6E80FC87B9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BBE33B-1E3A-10FF-B1FC-021028BFE3C8}"/>
              </a:ext>
            </a:extLst>
          </p:cNvPr>
          <p:cNvSpPr>
            <a:spLocks noGrp="1"/>
          </p:cNvSpPr>
          <p:nvPr>
            <p:ph type="title"/>
          </p:nvPr>
        </p:nvSpPr>
        <p:spPr/>
        <p:txBody>
          <a:bodyPr/>
          <a:lstStyle/>
          <a:p>
            <a:r>
              <a:rPr lang="en-US" dirty="0"/>
              <a:t>Parts.cat.com</a:t>
            </a:r>
          </a:p>
        </p:txBody>
      </p:sp>
      <p:sp>
        <p:nvSpPr>
          <p:cNvPr id="8" name="Text Placeholder 7">
            <a:extLst>
              <a:ext uri="{FF2B5EF4-FFF2-40B4-BE49-F238E27FC236}">
                <a16:creationId xmlns:a16="http://schemas.microsoft.com/office/drawing/2014/main" id="{45555553-F83F-DCE7-91E2-B5433D91CFBD}"/>
              </a:ext>
            </a:extLst>
          </p:cNvPr>
          <p:cNvSpPr>
            <a:spLocks noGrp="1"/>
          </p:cNvSpPr>
          <p:nvPr>
            <p:ph type="body" sz="quarter" idx="13"/>
          </p:nvPr>
        </p:nvSpPr>
        <p:spPr/>
        <p:txBody>
          <a:bodyPr/>
          <a:lstStyle/>
          <a:p>
            <a:endParaRPr lang="en-US" dirty="0"/>
          </a:p>
        </p:txBody>
      </p:sp>
      <p:sp>
        <p:nvSpPr>
          <p:cNvPr id="4" name="TextBox 3">
            <a:extLst>
              <a:ext uri="{FF2B5EF4-FFF2-40B4-BE49-F238E27FC236}">
                <a16:creationId xmlns:a16="http://schemas.microsoft.com/office/drawing/2014/main" id="{90B1DBE8-4438-40CA-8169-2245F54574C3}"/>
              </a:ext>
            </a:extLst>
          </p:cNvPr>
          <p:cNvSpPr txBox="1"/>
          <p:nvPr/>
        </p:nvSpPr>
        <p:spPr>
          <a:xfrm>
            <a:off x="609600" y="2145323"/>
            <a:ext cx="10972800" cy="4401205"/>
          </a:xfrm>
          <a:prstGeom prst="rect">
            <a:avLst/>
          </a:prstGeom>
          <a:noFill/>
        </p:spPr>
        <p:txBody>
          <a:bodyPr wrap="square" rtlCol="0">
            <a:spAutoFit/>
          </a:bodyPr>
          <a:lstStyle/>
          <a:p>
            <a:pPr marL="342900" indent="-342900" algn="l">
              <a:buFont typeface="Arial" panose="020B0604020202020204" pitchFamily="34" charset="0"/>
              <a:buChar char="•"/>
            </a:pPr>
            <a:r>
              <a:rPr lang="en-US" sz="2000" b="1" dirty="0">
                <a:latin typeface="Arial Narrow" panose="020B0606020202030204" pitchFamily="34" charset="0"/>
              </a:rPr>
              <a:t>TEPS dealers are Milton CAT’s heaviest users of parts.cat.com, and we so appreciate that</a:t>
            </a:r>
          </a:p>
          <a:p>
            <a:pPr marL="342900" indent="-342900" algn="l">
              <a:buFont typeface="Arial" panose="020B0604020202020204" pitchFamily="34" charset="0"/>
              <a:buChar char="•"/>
            </a:pPr>
            <a:endParaRPr lang="en-US" sz="2000" b="1" dirty="0">
              <a:latin typeface="Arial Narrow" panose="020B0606020202030204" pitchFamily="34" charset="0"/>
            </a:endParaRPr>
          </a:p>
          <a:p>
            <a:pPr marL="342900" indent="-342900" algn="l">
              <a:buFont typeface="Arial" panose="020B0604020202020204" pitchFamily="34" charset="0"/>
              <a:buChar char="•"/>
            </a:pPr>
            <a:r>
              <a:rPr lang="en-US" sz="2000" b="1" dirty="0">
                <a:latin typeface="Arial Narrow" panose="020B0606020202030204" pitchFamily="34" charset="0"/>
              </a:rPr>
              <a:t>CAT is committed to enhancing the site, with continuous updates making parts ordering quicker and easier</a:t>
            </a:r>
          </a:p>
          <a:p>
            <a:pPr marL="342900" indent="-342900" algn="l">
              <a:buFont typeface="Arial" panose="020B0604020202020204" pitchFamily="34" charset="0"/>
              <a:buChar char="•"/>
            </a:pPr>
            <a:endParaRPr lang="en-US" sz="2000" b="1" dirty="0">
              <a:latin typeface="Arial Narrow" panose="020B0606020202030204" pitchFamily="34" charset="0"/>
            </a:endParaRPr>
          </a:p>
          <a:p>
            <a:pPr marL="342900" indent="-342900" algn="l">
              <a:buFont typeface="Arial" panose="020B0604020202020204" pitchFamily="34" charset="0"/>
              <a:buChar char="•"/>
            </a:pPr>
            <a:r>
              <a:rPr lang="en-US" sz="2000" b="1" dirty="0">
                <a:latin typeface="Arial Narrow" panose="020B0606020202030204" pitchFamily="34" charset="0"/>
              </a:rPr>
              <a:t>Just a reminder on the site’s benefits:</a:t>
            </a:r>
          </a:p>
          <a:p>
            <a:pPr marL="800100" lvl="1" indent="-342900">
              <a:buFont typeface="Arial" panose="020B0604020202020204" pitchFamily="34" charset="0"/>
              <a:buChar char="•"/>
            </a:pPr>
            <a:r>
              <a:rPr lang="en-US" sz="2000" b="1" dirty="0">
                <a:latin typeface="Arial Narrow" panose="020B0606020202030204" pitchFamily="34" charset="0"/>
              </a:rPr>
              <a:t>Real time price and availability</a:t>
            </a:r>
          </a:p>
          <a:p>
            <a:pPr marL="800100" lvl="1" indent="-342900">
              <a:buFont typeface="Arial" panose="020B0604020202020204" pitchFamily="34" charset="0"/>
              <a:buChar char="•"/>
            </a:pPr>
            <a:r>
              <a:rPr lang="en-US" sz="2000" b="1" dirty="0">
                <a:latin typeface="Arial Narrow" panose="020B0606020202030204" pitchFamily="34" charset="0"/>
              </a:rPr>
              <a:t>24/7 parts ordering</a:t>
            </a:r>
          </a:p>
          <a:p>
            <a:pPr marL="800100" lvl="1" indent="-342900">
              <a:buFont typeface="Arial" panose="020B0604020202020204" pitchFamily="34" charset="0"/>
              <a:buChar char="•"/>
            </a:pPr>
            <a:r>
              <a:rPr lang="en-US" sz="2000" b="1" dirty="0">
                <a:latin typeface="Arial Narrow" panose="020B0606020202030204" pitchFamily="34" charset="0"/>
              </a:rPr>
              <a:t>Order updates when parts are shipped / ready for pickup</a:t>
            </a:r>
          </a:p>
          <a:p>
            <a:pPr marL="800100" lvl="1" indent="-342900">
              <a:buFont typeface="Arial" panose="020B0604020202020204" pitchFamily="34" charset="0"/>
              <a:buChar char="•"/>
            </a:pPr>
            <a:r>
              <a:rPr lang="en-US" sz="2000" b="1" dirty="0">
                <a:latin typeface="Arial Narrow" panose="020B0606020202030204" pitchFamily="34" charset="0"/>
              </a:rPr>
              <a:t>Can have as many users as you would like</a:t>
            </a:r>
          </a:p>
          <a:p>
            <a:pPr marL="800100" lvl="1" indent="-342900">
              <a:buFont typeface="Arial" panose="020B0604020202020204" pitchFamily="34" charset="0"/>
              <a:buChar char="•"/>
            </a:pPr>
            <a:r>
              <a:rPr lang="en-US" sz="2000" b="1" dirty="0">
                <a:latin typeface="Arial Narrow" panose="020B0606020202030204" pitchFamily="34" charset="0"/>
              </a:rPr>
              <a:t>Access to order history for the last two years</a:t>
            </a:r>
          </a:p>
          <a:p>
            <a:pPr algn="l"/>
            <a:endParaRPr lang="en-US" sz="2000" b="1" dirty="0">
              <a:latin typeface="Arial Narrow" panose="020B0606020202030204" pitchFamily="34" charset="0"/>
            </a:endParaRPr>
          </a:p>
          <a:p>
            <a:pPr marL="800100" lvl="1" indent="-342900">
              <a:buFont typeface="Arial" panose="020B0604020202020204" pitchFamily="34" charset="0"/>
              <a:buChar char="•"/>
            </a:pPr>
            <a:endParaRPr lang="en-US" sz="2000" b="1" dirty="0">
              <a:latin typeface="Arial Narrow" panose="020B0606020202030204" pitchFamily="34" charset="0"/>
            </a:endParaRPr>
          </a:p>
          <a:p>
            <a:pPr marL="800100" lvl="1" indent="-342900">
              <a:buFont typeface="Arial" panose="020B0604020202020204" pitchFamily="34" charset="0"/>
              <a:buChar char="•"/>
            </a:pPr>
            <a:endParaRPr lang="en-US" sz="2000" b="1" dirty="0">
              <a:latin typeface="Arial Narrow" panose="020B0606020202030204" pitchFamily="34" charset="0"/>
            </a:endParaRPr>
          </a:p>
        </p:txBody>
      </p:sp>
    </p:spTree>
    <p:extLst>
      <p:ext uri="{BB962C8B-B14F-4D97-AF65-F5344CB8AC3E}">
        <p14:creationId xmlns:p14="http://schemas.microsoft.com/office/powerpoint/2010/main" val="151458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CBDFD-F229-262D-4B13-ECFCA349A57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B77446A-9647-D028-3120-3A7142A61381}"/>
              </a:ext>
            </a:extLst>
          </p:cNvPr>
          <p:cNvSpPr>
            <a:spLocks noGrp="1"/>
          </p:cNvSpPr>
          <p:nvPr>
            <p:ph type="title"/>
          </p:nvPr>
        </p:nvSpPr>
        <p:spPr/>
        <p:txBody>
          <a:bodyPr/>
          <a:lstStyle/>
          <a:p>
            <a:r>
              <a:rPr lang="en-US" dirty="0"/>
              <a:t>Parts.cat.com</a:t>
            </a:r>
          </a:p>
        </p:txBody>
      </p:sp>
      <p:sp>
        <p:nvSpPr>
          <p:cNvPr id="8" name="Text Placeholder 7">
            <a:extLst>
              <a:ext uri="{FF2B5EF4-FFF2-40B4-BE49-F238E27FC236}">
                <a16:creationId xmlns:a16="http://schemas.microsoft.com/office/drawing/2014/main" id="{F7DF15D7-F270-6A05-3804-CE7E0CC0347C}"/>
              </a:ext>
            </a:extLst>
          </p:cNvPr>
          <p:cNvSpPr>
            <a:spLocks noGrp="1"/>
          </p:cNvSpPr>
          <p:nvPr>
            <p:ph type="body" sz="quarter" idx="13"/>
          </p:nvPr>
        </p:nvSpPr>
        <p:spPr/>
        <p:txBody>
          <a:bodyPr/>
          <a:lstStyle/>
          <a:p>
            <a:endParaRPr lang="en-US" dirty="0"/>
          </a:p>
        </p:txBody>
      </p:sp>
      <p:sp>
        <p:nvSpPr>
          <p:cNvPr id="4" name="TextBox 3">
            <a:extLst>
              <a:ext uri="{FF2B5EF4-FFF2-40B4-BE49-F238E27FC236}">
                <a16:creationId xmlns:a16="http://schemas.microsoft.com/office/drawing/2014/main" id="{CDB16175-2B8F-0F6E-9BE5-78960353E9F4}"/>
              </a:ext>
            </a:extLst>
          </p:cNvPr>
          <p:cNvSpPr txBox="1"/>
          <p:nvPr/>
        </p:nvSpPr>
        <p:spPr>
          <a:xfrm>
            <a:off x="609600" y="2145323"/>
            <a:ext cx="10972800" cy="3785652"/>
          </a:xfrm>
          <a:prstGeom prst="rect">
            <a:avLst/>
          </a:prstGeom>
          <a:noFill/>
        </p:spPr>
        <p:txBody>
          <a:bodyPr wrap="square" rtlCol="0">
            <a:spAutoFit/>
          </a:bodyPr>
          <a:lstStyle/>
          <a:p>
            <a:pPr marL="342900" indent="-342900" algn="l">
              <a:buFont typeface="Arial" panose="020B0604020202020204" pitchFamily="34" charset="0"/>
              <a:buChar char="•"/>
            </a:pPr>
            <a:r>
              <a:rPr lang="en-US" sz="2000" b="1" dirty="0">
                <a:latin typeface="Arial Narrow" panose="020B0606020202030204" pitchFamily="34" charset="0"/>
              </a:rPr>
              <a:t>“Contact dealer” </a:t>
            </a:r>
          </a:p>
          <a:p>
            <a:pPr marL="800100" lvl="1" indent="-342900">
              <a:buFont typeface="Arial" panose="020B0604020202020204" pitchFamily="34" charset="0"/>
              <a:buChar char="•"/>
            </a:pPr>
            <a:r>
              <a:rPr lang="en-US" sz="2000" b="1" dirty="0">
                <a:latin typeface="Arial Narrow" panose="020B0606020202030204" pitchFamily="34" charset="0"/>
              </a:rPr>
              <a:t>How frustrating!!</a:t>
            </a:r>
          </a:p>
          <a:p>
            <a:pPr marL="800100" lvl="1" indent="-342900">
              <a:buFont typeface="Arial" panose="020B0604020202020204" pitchFamily="34" charset="0"/>
              <a:buChar char="•"/>
            </a:pPr>
            <a:endParaRPr lang="en-US" sz="2000" b="1" dirty="0">
              <a:latin typeface="Arial Narrow" panose="020B0606020202030204" pitchFamily="34" charset="0"/>
            </a:endParaRPr>
          </a:p>
          <a:p>
            <a:pPr marL="342900" indent="-342900">
              <a:buFont typeface="Arial" panose="020B0604020202020204" pitchFamily="34" charset="0"/>
              <a:buChar char="•"/>
            </a:pPr>
            <a:endParaRPr lang="en-US" sz="2000" b="1" dirty="0">
              <a:latin typeface="Arial Narrow" panose="020B0606020202030204" pitchFamily="34" charset="0"/>
            </a:endParaRPr>
          </a:p>
          <a:p>
            <a:pPr marL="342900" indent="-342900">
              <a:buFont typeface="Arial" panose="020B0604020202020204" pitchFamily="34" charset="0"/>
              <a:buChar char="•"/>
            </a:pPr>
            <a:r>
              <a:rPr lang="en-US" sz="2000" b="1" dirty="0">
                <a:latin typeface="Arial Narrow" panose="020B0606020202030204" pitchFamily="34" charset="0"/>
              </a:rPr>
              <a:t>Here are the possible reasons why a part may tell you to contact the dealer</a:t>
            </a:r>
          </a:p>
          <a:p>
            <a:pPr marL="800100" lvl="1" indent="-342900">
              <a:buFont typeface="Arial" panose="020B0604020202020204" pitchFamily="34" charset="0"/>
              <a:buChar char="•"/>
            </a:pPr>
            <a:r>
              <a:rPr lang="en-US" sz="2000" b="1" dirty="0">
                <a:latin typeface="Arial Narrow" panose="020B0606020202030204" pitchFamily="34" charset="0"/>
              </a:rPr>
              <a:t>Part is overseas and there may be associated freight when ordered</a:t>
            </a:r>
          </a:p>
          <a:p>
            <a:pPr marL="800100" lvl="1" indent="-342900">
              <a:buFont typeface="Arial" panose="020B0604020202020204" pitchFamily="34" charset="0"/>
              <a:buChar char="•"/>
            </a:pPr>
            <a:r>
              <a:rPr lang="en-US" sz="2000" b="1" dirty="0">
                <a:latin typeface="Arial Narrow" panose="020B0606020202030204" pitchFamily="34" charset="0"/>
              </a:rPr>
              <a:t>Part has been replaced by individual parts or updated to a new number</a:t>
            </a:r>
          </a:p>
          <a:p>
            <a:pPr marL="800100" lvl="1" indent="-342900">
              <a:buFont typeface="Arial" panose="020B0604020202020204" pitchFamily="34" charset="0"/>
              <a:buChar char="•"/>
            </a:pPr>
            <a:r>
              <a:rPr lang="en-US" sz="2000" b="1" dirty="0">
                <a:latin typeface="Arial Narrow" panose="020B0606020202030204" pitchFamily="34" charset="0"/>
              </a:rPr>
              <a:t>Part is on a freeze and requires a serial number to be ordered </a:t>
            </a:r>
          </a:p>
          <a:p>
            <a:pPr marL="800100" lvl="1" indent="-342900">
              <a:buFont typeface="Arial" panose="020B0604020202020204" pitchFamily="34" charset="0"/>
              <a:buChar char="•"/>
            </a:pPr>
            <a:r>
              <a:rPr lang="en-US" sz="2000" b="1" dirty="0">
                <a:latin typeface="Arial Narrow" panose="020B0606020202030204" pitchFamily="34" charset="0"/>
              </a:rPr>
              <a:t>Part is discontinued without a CAT replacement, so we can work with our Allied parts team</a:t>
            </a:r>
          </a:p>
          <a:p>
            <a:pPr marL="342900" indent="-342900">
              <a:buFont typeface="Arial" panose="020B0604020202020204" pitchFamily="34" charset="0"/>
              <a:buChar char="•"/>
            </a:pPr>
            <a:endParaRPr lang="en-US" sz="2000" b="1" dirty="0">
              <a:latin typeface="Arial Narrow" panose="020B0606020202030204" pitchFamily="34" charset="0"/>
            </a:endParaRPr>
          </a:p>
          <a:p>
            <a:pPr marL="342900" indent="-342900">
              <a:buFont typeface="Arial" panose="020B0604020202020204" pitchFamily="34" charset="0"/>
              <a:buChar char="•"/>
            </a:pPr>
            <a:r>
              <a:rPr lang="en-US" sz="2000" b="1" dirty="0">
                <a:latin typeface="Arial Narrow" panose="020B0606020202030204" pitchFamily="34" charset="0"/>
              </a:rPr>
              <a:t>Please do give us a call or send an email when you see this message, so we can best serve you and your customer</a:t>
            </a:r>
          </a:p>
        </p:txBody>
      </p:sp>
      <p:pic>
        <p:nvPicPr>
          <p:cNvPr id="6" name="Picture 5">
            <a:extLst>
              <a:ext uri="{FF2B5EF4-FFF2-40B4-BE49-F238E27FC236}">
                <a16:creationId xmlns:a16="http://schemas.microsoft.com/office/drawing/2014/main" id="{CB67F357-7358-39A2-B930-AAB18E403D24}"/>
              </a:ext>
            </a:extLst>
          </p:cNvPr>
          <p:cNvPicPr>
            <a:picLocks noChangeAspect="1"/>
          </p:cNvPicPr>
          <p:nvPr/>
        </p:nvPicPr>
        <p:blipFill>
          <a:blip r:embed="rId2"/>
          <a:stretch>
            <a:fillRect/>
          </a:stretch>
        </p:blipFill>
        <p:spPr>
          <a:xfrm>
            <a:off x="5679831" y="1514363"/>
            <a:ext cx="2968002" cy="1622508"/>
          </a:xfrm>
          <a:prstGeom prst="rect">
            <a:avLst/>
          </a:prstGeom>
        </p:spPr>
      </p:pic>
    </p:spTree>
    <p:extLst>
      <p:ext uri="{BB962C8B-B14F-4D97-AF65-F5344CB8AC3E}">
        <p14:creationId xmlns:p14="http://schemas.microsoft.com/office/powerpoint/2010/main" val="425936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FC938E-F1E4-0BCF-7B62-FE2E75C2017C}"/>
              </a:ext>
            </a:extLst>
          </p:cNvPr>
          <p:cNvPicPr>
            <a:picLocks noGrp="1" noChangeAspect="1"/>
          </p:cNvPicPr>
          <p:nvPr>
            <p:ph idx="1"/>
          </p:nvPr>
        </p:nvPicPr>
        <p:blipFill>
          <a:blip r:embed="rId2"/>
          <a:stretch>
            <a:fillRect/>
          </a:stretch>
        </p:blipFill>
        <p:spPr>
          <a:xfrm>
            <a:off x="6912147" y="1391470"/>
            <a:ext cx="4907652" cy="619233"/>
          </a:xfrm>
        </p:spPr>
      </p:pic>
      <p:sp>
        <p:nvSpPr>
          <p:cNvPr id="3" name="Title 2">
            <a:extLst>
              <a:ext uri="{FF2B5EF4-FFF2-40B4-BE49-F238E27FC236}">
                <a16:creationId xmlns:a16="http://schemas.microsoft.com/office/drawing/2014/main" id="{7C38759A-6CC8-F74C-0315-7F39664DEDEE}"/>
              </a:ext>
            </a:extLst>
          </p:cNvPr>
          <p:cNvSpPr>
            <a:spLocks noGrp="1"/>
          </p:cNvSpPr>
          <p:nvPr>
            <p:ph type="title"/>
          </p:nvPr>
        </p:nvSpPr>
        <p:spPr/>
        <p:txBody>
          <a:bodyPr/>
          <a:lstStyle/>
          <a:p>
            <a:r>
              <a:rPr lang="en-US" dirty="0"/>
              <a:t>Parts.cat.com</a:t>
            </a:r>
          </a:p>
        </p:txBody>
      </p:sp>
      <p:sp>
        <p:nvSpPr>
          <p:cNvPr id="4" name="Text Placeholder 3">
            <a:extLst>
              <a:ext uri="{FF2B5EF4-FFF2-40B4-BE49-F238E27FC236}">
                <a16:creationId xmlns:a16="http://schemas.microsoft.com/office/drawing/2014/main" id="{4779F004-2458-D425-91E6-51D7956821D2}"/>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3D34ECEC-0DE7-1396-6A74-229627DEA40F}"/>
              </a:ext>
            </a:extLst>
          </p:cNvPr>
          <p:cNvPicPr>
            <a:picLocks noChangeAspect="1"/>
          </p:cNvPicPr>
          <p:nvPr/>
        </p:nvPicPr>
        <p:blipFill>
          <a:blip r:embed="rId3"/>
          <a:stretch>
            <a:fillRect/>
          </a:stretch>
        </p:blipFill>
        <p:spPr>
          <a:xfrm>
            <a:off x="8414743" y="1855347"/>
            <a:ext cx="2185027" cy="1188348"/>
          </a:xfrm>
          <a:prstGeom prst="rect">
            <a:avLst/>
          </a:prstGeom>
        </p:spPr>
      </p:pic>
      <p:sp>
        <p:nvSpPr>
          <p:cNvPr id="2" name="TextBox 1">
            <a:extLst>
              <a:ext uri="{FF2B5EF4-FFF2-40B4-BE49-F238E27FC236}">
                <a16:creationId xmlns:a16="http://schemas.microsoft.com/office/drawing/2014/main" id="{BD4FD6F5-E1FE-797C-B4D3-727ECF0B16A1}"/>
              </a:ext>
            </a:extLst>
          </p:cNvPr>
          <p:cNvSpPr txBox="1"/>
          <p:nvPr/>
        </p:nvSpPr>
        <p:spPr>
          <a:xfrm>
            <a:off x="609600" y="1808922"/>
            <a:ext cx="5680834" cy="3477875"/>
          </a:xfrm>
          <a:prstGeom prst="rect">
            <a:avLst/>
          </a:prstGeom>
          <a:noFill/>
        </p:spPr>
        <p:txBody>
          <a:bodyPr wrap="square" rtlCol="0">
            <a:spAutoFit/>
          </a:bodyPr>
          <a:lstStyle/>
          <a:p>
            <a:pPr marL="342900" indent="-342900" algn="l">
              <a:buFont typeface="Arial" panose="020B0604020202020204" pitchFamily="34" charset="0"/>
              <a:buChar char="•"/>
            </a:pPr>
            <a:r>
              <a:rPr lang="en-US" sz="2000" b="1" dirty="0">
                <a:latin typeface="Arial Narrow" panose="020B0606020202030204" pitchFamily="34" charset="0"/>
              </a:rPr>
              <a:t>“Failed product information”</a:t>
            </a:r>
          </a:p>
          <a:p>
            <a:pPr marL="800100" lvl="1" indent="-342900">
              <a:buFont typeface="Arial" panose="020B0604020202020204" pitchFamily="34" charset="0"/>
              <a:buChar char="•"/>
            </a:pPr>
            <a:r>
              <a:rPr lang="en-US" sz="2000" b="1" dirty="0">
                <a:latin typeface="Arial Narrow" panose="020B0606020202030204" pitchFamily="34" charset="0"/>
              </a:rPr>
              <a:t>This usually means the part has been replaced</a:t>
            </a:r>
          </a:p>
          <a:p>
            <a:pPr marL="800100" lvl="1" indent="-342900">
              <a:buFont typeface="Arial" panose="020B0604020202020204" pitchFamily="34" charset="0"/>
              <a:buChar char="•"/>
            </a:pPr>
            <a:endParaRPr lang="en-US" sz="2000" b="1" dirty="0">
              <a:latin typeface="Arial Narrow" panose="020B0606020202030204" pitchFamily="34" charset="0"/>
            </a:endParaRPr>
          </a:p>
          <a:p>
            <a:pPr marL="800100" lvl="1" indent="-342900">
              <a:buFont typeface="Arial" panose="020B0604020202020204" pitchFamily="34" charset="0"/>
              <a:buChar char="•"/>
            </a:pPr>
            <a:endParaRPr lang="en-US" sz="2000" b="1" dirty="0">
              <a:latin typeface="Arial Narrow" panose="020B0606020202030204" pitchFamily="34" charset="0"/>
            </a:endParaRPr>
          </a:p>
          <a:p>
            <a:pPr marL="342900" indent="-342900">
              <a:buFont typeface="Arial" panose="020B0604020202020204" pitchFamily="34" charset="0"/>
              <a:buChar char="•"/>
            </a:pPr>
            <a:r>
              <a:rPr lang="en-US" sz="2000" b="1" dirty="0">
                <a:latin typeface="Arial Narrow" panose="020B0606020202030204" pitchFamily="34" charset="0"/>
              </a:rPr>
              <a:t>When you see this, go into the NPR to find update</a:t>
            </a:r>
          </a:p>
          <a:p>
            <a:pPr marL="800100" lvl="1" indent="-342900">
              <a:buFont typeface="Arial" panose="020B0604020202020204" pitchFamily="34" charset="0"/>
              <a:buChar char="•"/>
            </a:pPr>
            <a:r>
              <a:rPr lang="en-US" sz="2000" b="1" dirty="0">
                <a:latin typeface="Arial Narrow" panose="020B0606020202030204" pitchFamily="34" charset="0"/>
              </a:rPr>
              <a:t>“</a:t>
            </a:r>
            <a:r>
              <a:rPr lang="en-US" sz="2000" b="1" dirty="0" err="1">
                <a:latin typeface="Arial Narrow" panose="020B0606020202030204" pitchFamily="34" charset="0"/>
              </a:rPr>
              <a:t>i</a:t>
            </a:r>
            <a:r>
              <a:rPr lang="en-US" sz="2000" b="1" dirty="0">
                <a:latin typeface="Arial Narrow" panose="020B0606020202030204" pitchFamily="34" charset="0"/>
              </a:rPr>
              <a:t>” Icon in the far-right column of SIS 2.0</a:t>
            </a:r>
          </a:p>
          <a:p>
            <a:pPr marL="800100" lvl="1" indent="-342900">
              <a:buFont typeface="Arial" panose="020B0604020202020204" pitchFamily="34" charset="0"/>
              <a:buChar char="•"/>
            </a:pPr>
            <a:endParaRPr lang="en-US" sz="2000" b="1" dirty="0">
              <a:latin typeface="Arial Narrow" panose="020B0606020202030204" pitchFamily="34" charset="0"/>
            </a:endParaRPr>
          </a:p>
          <a:p>
            <a:pPr marL="800100" lvl="1" indent="-342900">
              <a:buFont typeface="Arial" panose="020B0604020202020204" pitchFamily="34" charset="0"/>
              <a:buChar char="•"/>
            </a:pPr>
            <a:endParaRPr lang="en-US" sz="2000" b="1" dirty="0">
              <a:latin typeface="Arial Narrow" panose="020B0606020202030204" pitchFamily="34" charset="0"/>
            </a:endParaRPr>
          </a:p>
          <a:p>
            <a:pPr marL="342900" indent="-342900">
              <a:buFont typeface="Arial" panose="020B0604020202020204" pitchFamily="34" charset="0"/>
              <a:buChar char="•"/>
            </a:pPr>
            <a:r>
              <a:rPr lang="en-US" sz="2000" b="1" dirty="0">
                <a:latin typeface="Arial Narrow" panose="020B0606020202030204" pitchFamily="34" charset="0"/>
              </a:rPr>
              <a:t>This seal kit, part number 185-6588, updates to part number 246-5914</a:t>
            </a:r>
          </a:p>
          <a:p>
            <a:pPr marL="800100" lvl="1" indent="-342900">
              <a:buFont typeface="Arial" panose="020B0604020202020204" pitchFamily="34" charset="0"/>
              <a:buChar char="•"/>
            </a:pPr>
            <a:endParaRPr lang="en-US" sz="2000" b="1" dirty="0">
              <a:latin typeface="Arial Narrow" panose="020B0606020202030204" pitchFamily="34" charset="0"/>
            </a:endParaRPr>
          </a:p>
        </p:txBody>
      </p:sp>
      <p:pic>
        <p:nvPicPr>
          <p:cNvPr id="7" name="Picture 6">
            <a:extLst>
              <a:ext uri="{FF2B5EF4-FFF2-40B4-BE49-F238E27FC236}">
                <a16:creationId xmlns:a16="http://schemas.microsoft.com/office/drawing/2014/main" id="{B50D0161-0F48-BC8B-65E2-3E2273C21639}"/>
              </a:ext>
            </a:extLst>
          </p:cNvPr>
          <p:cNvPicPr>
            <a:picLocks noChangeAspect="1"/>
          </p:cNvPicPr>
          <p:nvPr/>
        </p:nvPicPr>
        <p:blipFill>
          <a:blip r:embed="rId4"/>
          <a:stretch>
            <a:fillRect/>
          </a:stretch>
        </p:blipFill>
        <p:spPr>
          <a:xfrm>
            <a:off x="8959889" y="3108307"/>
            <a:ext cx="1094733" cy="879104"/>
          </a:xfrm>
          <a:prstGeom prst="rect">
            <a:avLst/>
          </a:prstGeom>
        </p:spPr>
      </p:pic>
      <p:pic>
        <p:nvPicPr>
          <p:cNvPr id="10" name="Picture 9">
            <a:extLst>
              <a:ext uri="{FF2B5EF4-FFF2-40B4-BE49-F238E27FC236}">
                <a16:creationId xmlns:a16="http://schemas.microsoft.com/office/drawing/2014/main" id="{63C66095-AC93-E416-9AE4-997EB35BFE8F}"/>
              </a:ext>
            </a:extLst>
          </p:cNvPr>
          <p:cNvPicPr>
            <a:picLocks noChangeAspect="1"/>
          </p:cNvPicPr>
          <p:nvPr/>
        </p:nvPicPr>
        <p:blipFill>
          <a:blip r:embed="rId5"/>
          <a:stretch>
            <a:fillRect/>
          </a:stretch>
        </p:blipFill>
        <p:spPr>
          <a:xfrm>
            <a:off x="8414743" y="4353347"/>
            <a:ext cx="2609850" cy="933450"/>
          </a:xfrm>
          <a:prstGeom prst="rect">
            <a:avLst/>
          </a:prstGeom>
        </p:spPr>
      </p:pic>
      <p:sp>
        <p:nvSpPr>
          <p:cNvPr id="13" name="Arrow: Right 12">
            <a:extLst>
              <a:ext uri="{FF2B5EF4-FFF2-40B4-BE49-F238E27FC236}">
                <a16:creationId xmlns:a16="http://schemas.microsoft.com/office/drawing/2014/main" id="{9B376778-8B1A-64FA-C410-02255B31E844}"/>
              </a:ext>
            </a:extLst>
          </p:cNvPr>
          <p:cNvSpPr/>
          <p:nvPr/>
        </p:nvSpPr>
        <p:spPr>
          <a:xfrm>
            <a:off x="6590058" y="3305543"/>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297D3B8-B6E5-CA80-5365-CDFA1C404A20}"/>
              </a:ext>
            </a:extLst>
          </p:cNvPr>
          <p:cNvSpPr/>
          <p:nvPr/>
        </p:nvSpPr>
        <p:spPr>
          <a:xfrm>
            <a:off x="6544398" y="2074686"/>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7FE624B-1E8E-B86A-BCF7-654E25BBF23D}"/>
              </a:ext>
            </a:extLst>
          </p:cNvPr>
          <p:cNvSpPr/>
          <p:nvPr/>
        </p:nvSpPr>
        <p:spPr>
          <a:xfrm>
            <a:off x="6608693" y="4536400"/>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31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9D42A9-114B-050C-8838-553E01335A78}"/>
              </a:ext>
            </a:extLst>
          </p:cNvPr>
          <p:cNvSpPr>
            <a:spLocks noGrp="1"/>
          </p:cNvSpPr>
          <p:nvPr>
            <p:ph idx="1"/>
          </p:nvPr>
        </p:nvSpPr>
        <p:spPr/>
        <p:txBody>
          <a:bodyPr/>
          <a:lstStyle/>
          <a:p>
            <a:r>
              <a:rPr lang="en-US" dirty="0"/>
              <a:t>Why is stock ordering important for the TEPS dealer?</a:t>
            </a:r>
          </a:p>
          <a:p>
            <a:pPr lvl="1"/>
            <a:r>
              <a:rPr lang="en-US" dirty="0"/>
              <a:t>Additional 5% savings on all parts</a:t>
            </a:r>
          </a:p>
          <a:p>
            <a:pPr lvl="1"/>
            <a:r>
              <a:rPr lang="en-US" dirty="0"/>
              <a:t>Absolutely no freight charges</a:t>
            </a:r>
          </a:p>
          <a:p>
            <a:pPr lvl="1"/>
            <a:r>
              <a:rPr lang="en-US" dirty="0"/>
              <a:t>Better planning leads to a better chance of having all parts needed at the time the job begins</a:t>
            </a:r>
          </a:p>
          <a:p>
            <a:pPr lvl="1"/>
            <a:endParaRPr lang="en-US" dirty="0"/>
          </a:p>
          <a:p>
            <a:r>
              <a:rPr lang="en-US" dirty="0"/>
              <a:t>Why is stock ordering important for Milton CAT?</a:t>
            </a:r>
          </a:p>
          <a:p>
            <a:pPr lvl="1"/>
            <a:r>
              <a:rPr lang="en-US" dirty="0"/>
              <a:t>Emergency orders create fees incurred from CAT for needing items next day</a:t>
            </a:r>
          </a:p>
          <a:p>
            <a:pPr lvl="1"/>
            <a:r>
              <a:rPr lang="en-US" dirty="0"/>
              <a:t>Stock orders allow CAT’s global supply chain to fulfill true unit down orders more quickly</a:t>
            </a:r>
          </a:p>
          <a:p>
            <a:pPr lvl="1"/>
            <a:r>
              <a:rPr lang="en-US" dirty="0"/>
              <a:t>Stock orders allow CAT to fulfill the orders in package quantities, reducing Milton CAT labor and increasing accuracy</a:t>
            </a:r>
          </a:p>
          <a:p>
            <a:pPr lvl="1"/>
            <a:endParaRPr lang="en-US" dirty="0"/>
          </a:p>
          <a:p>
            <a:pPr lvl="1"/>
            <a:endParaRPr lang="en-US" dirty="0"/>
          </a:p>
        </p:txBody>
      </p:sp>
      <p:sp>
        <p:nvSpPr>
          <p:cNvPr id="3" name="Title 2">
            <a:extLst>
              <a:ext uri="{FF2B5EF4-FFF2-40B4-BE49-F238E27FC236}">
                <a16:creationId xmlns:a16="http://schemas.microsoft.com/office/drawing/2014/main" id="{45F3E3FC-32DB-D765-806A-1CD7992F3DA0}"/>
              </a:ext>
            </a:extLst>
          </p:cNvPr>
          <p:cNvSpPr>
            <a:spLocks noGrp="1"/>
          </p:cNvSpPr>
          <p:nvPr>
            <p:ph type="title"/>
          </p:nvPr>
        </p:nvSpPr>
        <p:spPr/>
        <p:txBody>
          <a:bodyPr/>
          <a:lstStyle/>
          <a:p>
            <a:r>
              <a:rPr lang="en-US" dirty="0"/>
              <a:t>Stock vs Emergency Ordering</a:t>
            </a:r>
          </a:p>
        </p:txBody>
      </p:sp>
      <p:sp>
        <p:nvSpPr>
          <p:cNvPr id="4" name="Text Placeholder 3">
            <a:extLst>
              <a:ext uri="{FF2B5EF4-FFF2-40B4-BE49-F238E27FC236}">
                <a16:creationId xmlns:a16="http://schemas.microsoft.com/office/drawing/2014/main" id="{387F3CF2-2E27-E985-FC0A-2AA9AC6334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1432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EAA0-E6ED-2F2E-BD8A-3D924426E5F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F12D13-A876-A829-FF19-D530F6EBCA34}"/>
              </a:ext>
            </a:extLst>
          </p:cNvPr>
          <p:cNvSpPr>
            <a:spLocks noGrp="1"/>
          </p:cNvSpPr>
          <p:nvPr>
            <p:ph idx="1"/>
          </p:nvPr>
        </p:nvSpPr>
        <p:spPr/>
        <p:txBody>
          <a:bodyPr/>
          <a:lstStyle/>
          <a:p>
            <a:endParaRPr lang="en-US" dirty="0"/>
          </a:p>
          <a:p>
            <a:endParaRPr lang="en-US" dirty="0"/>
          </a:p>
          <a:p>
            <a:r>
              <a:rPr lang="en-US" dirty="0"/>
              <a:t>March 2024 through March 2025</a:t>
            </a:r>
          </a:p>
          <a:p>
            <a:pPr lvl="1"/>
            <a:r>
              <a:rPr lang="en-US" dirty="0"/>
              <a:t>31,000 orders places over the past 12 months</a:t>
            </a:r>
          </a:p>
          <a:p>
            <a:pPr lvl="2"/>
            <a:r>
              <a:rPr lang="en-US" dirty="0"/>
              <a:t>97% of those orders are placed as emergency orders.</a:t>
            </a:r>
          </a:p>
          <a:p>
            <a:pPr lvl="3"/>
            <a:r>
              <a:rPr lang="en-US" dirty="0"/>
              <a:t>2023: $1.1M+ spent by not placing stock orders</a:t>
            </a:r>
          </a:p>
          <a:p>
            <a:pPr lvl="3"/>
            <a:r>
              <a:rPr lang="en-US" dirty="0"/>
              <a:t>2024: $904K+ spent by not placing stock orders</a:t>
            </a:r>
          </a:p>
          <a:p>
            <a:pPr lvl="1"/>
            <a:endParaRPr lang="en-US" dirty="0"/>
          </a:p>
        </p:txBody>
      </p:sp>
      <p:sp>
        <p:nvSpPr>
          <p:cNvPr id="3" name="Title 2">
            <a:extLst>
              <a:ext uri="{FF2B5EF4-FFF2-40B4-BE49-F238E27FC236}">
                <a16:creationId xmlns:a16="http://schemas.microsoft.com/office/drawing/2014/main" id="{C20CB3AE-A73B-3A9B-9FBF-D959EEB56F24}"/>
              </a:ext>
            </a:extLst>
          </p:cNvPr>
          <p:cNvSpPr>
            <a:spLocks noGrp="1"/>
          </p:cNvSpPr>
          <p:nvPr>
            <p:ph type="title"/>
          </p:nvPr>
        </p:nvSpPr>
        <p:spPr/>
        <p:txBody>
          <a:bodyPr/>
          <a:lstStyle/>
          <a:p>
            <a:r>
              <a:rPr lang="en-US" dirty="0"/>
              <a:t>Stock vs Emergency Ordering</a:t>
            </a:r>
          </a:p>
        </p:txBody>
      </p:sp>
      <p:sp>
        <p:nvSpPr>
          <p:cNvPr id="4" name="Text Placeholder 3">
            <a:extLst>
              <a:ext uri="{FF2B5EF4-FFF2-40B4-BE49-F238E27FC236}">
                <a16:creationId xmlns:a16="http://schemas.microsoft.com/office/drawing/2014/main" id="{BA6177DD-4C16-13A9-BE35-BC8F47B3F665}"/>
              </a:ext>
            </a:extLst>
          </p:cNvPr>
          <p:cNvSpPr>
            <a:spLocks noGrp="1"/>
          </p:cNvSpPr>
          <p:nvPr>
            <p:ph type="body" sz="quarter" idx="13"/>
          </p:nvPr>
        </p:nvSpPr>
        <p:spPr/>
        <p:txBody>
          <a:bodyPr/>
          <a:lstStyle/>
          <a:p>
            <a:r>
              <a:rPr lang="en-US" dirty="0"/>
              <a:t>In-depth look</a:t>
            </a:r>
          </a:p>
        </p:txBody>
      </p:sp>
    </p:spTree>
    <p:extLst>
      <p:ext uri="{BB962C8B-B14F-4D97-AF65-F5344CB8AC3E}">
        <p14:creationId xmlns:p14="http://schemas.microsoft.com/office/powerpoint/2010/main" val="278410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2016-F3B0-42B4-4030-4F73CC7788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E32025-1DAF-3DA2-B3C6-883A1933A046}"/>
              </a:ext>
            </a:extLst>
          </p:cNvPr>
          <p:cNvSpPr>
            <a:spLocks noGrp="1"/>
          </p:cNvSpPr>
          <p:nvPr>
            <p:ph idx="1"/>
          </p:nvPr>
        </p:nvSpPr>
        <p:spPr/>
        <p:txBody>
          <a:bodyPr/>
          <a:lstStyle/>
          <a:p>
            <a:r>
              <a:rPr lang="en-US" dirty="0"/>
              <a:t>Entitlement:</a:t>
            </a:r>
          </a:p>
          <a:p>
            <a:pPr lvl="1"/>
            <a:r>
              <a:rPr lang="en-US" dirty="0"/>
              <a:t>Attrition</a:t>
            </a:r>
          </a:p>
          <a:p>
            <a:pPr lvl="2"/>
            <a:r>
              <a:rPr lang="en-US" dirty="0"/>
              <a:t>You have 12 months from date of invoice to return your cores to any Milton CAT location.</a:t>
            </a:r>
          </a:p>
          <a:p>
            <a:pPr lvl="2"/>
            <a:r>
              <a:rPr lang="en-US" dirty="0"/>
              <a:t>Recently we have had TEPS dealers loose in excess of $10K in core entitlement on just one order. CAT is becoming more and more reluctant to make exceptions on your behalf so please be virulent in working to ensure you don’t lose entitlement.</a:t>
            </a:r>
          </a:p>
          <a:p>
            <a:pPr marL="914400" lvl="2" indent="0">
              <a:buNone/>
            </a:pPr>
            <a:endParaRPr lang="en-US" dirty="0"/>
          </a:p>
          <a:p>
            <a:r>
              <a:rPr lang="en-US" dirty="0"/>
              <a:t>Tracking</a:t>
            </a:r>
          </a:p>
          <a:p>
            <a:pPr lvl="1"/>
            <a:r>
              <a:rPr lang="en-US" dirty="0"/>
              <a:t>Cores can be tracked on Parts.CAT.com, reach out to your TEPS rep or local parts manager if you need help finding this on PCC.</a:t>
            </a:r>
          </a:p>
        </p:txBody>
      </p:sp>
      <p:sp>
        <p:nvSpPr>
          <p:cNvPr id="3" name="Title 2">
            <a:extLst>
              <a:ext uri="{FF2B5EF4-FFF2-40B4-BE49-F238E27FC236}">
                <a16:creationId xmlns:a16="http://schemas.microsoft.com/office/drawing/2014/main" id="{5E1E65A7-6A06-F593-D0D1-7E444B1FC6BB}"/>
              </a:ext>
            </a:extLst>
          </p:cNvPr>
          <p:cNvSpPr>
            <a:spLocks noGrp="1"/>
          </p:cNvSpPr>
          <p:nvPr>
            <p:ph type="title"/>
          </p:nvPr>
        </p:nvSpPr>
        <p:spPr/>
        <p:txBody>
          <a:bodyPr/>
          <a:lstStyle/>
          <a:p>
            <a:r>
              <a:rPr lang="en-US" dirty="0"/>
              <a:t>Cores</a:t>
            </a:r>
          </a:p>
        </p:txBody>
      </p:sp>
    </p:spTree>
    <p:extLst>
      <p:ext uri="{BB962C8B-B14F-4D97-AF65-F5344CB8AC3E}">
        <p14:creationId xmlns:p14="http://schemas.microsoft.com/office/powerpoint/2010/main" val="416564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2E64476-0488-55CF-114E-2FBAC1DE23A7}"/>
              </a:ext>
            </a:extLst>
          </p:cNvPr>
          <p:cNvPicPr>
            <a:picLocks noGrp="1" noChangeAspect="1"/>
          </p:cNvPicPr>
          <p:nvPr>
            <p:ph idx="1"/>
          </p:nvPr>
        </p:nvPicPr>
        <p:blipFill>
          <a:blip r:embed="rId2"/>
          <a:stretch>
            <a:fillRect/>
          </a:stretch>
        </p:blipFill>
        <p:spPr>
          <a:xfrm>
            <a:off x="1054100" y="1372822"/>
            <a:ext cx="9258299" cy="4427903"/>
          </a:xfrm>
        </p:spPr>
      </p:pic>
      <p:sp>
        <p:nvSpPr>
          <p:cNvPr id="3" name="Title 2">
            <a:extLst>
              <a:ext uri="{FF2B5EF4-FFF2-40B4-BE49-F238E27FC236}">
                <a16:creationId xmlns:a16="http://schemas.microsoft.com/office/drawing/2014/main" id="{9D5183B2-A599-ECB5-1AD2-6FCC87DC9C72}"/>
              </a:ext>
            </a:extLst>
          </p:cNvPr>
          <p:cNvSpPr>
            <a:spLocks noGrp="1"/>
          </p:cNvSpPr>
          <p:nvPr>
            <p:ph type="title"/>
          </p:nvPr>
        </p:nvSpPr>
        <p:spPr/>
        <p:txBody>
          <a:bodyPr/>
          <a:lstStyle/>
          <a:p>
            <a:r>
              <a:rPr lang="en-US" dirty="0"/>
              <a:t>PCC Core Tracking Page</a:t>
            </a:r>
          </a:p>
        </p:txBody>
      </p:sp>
      <p:sp>
        <p:nvSpPr>
          <p:cNvPr id="4" name="Text Placeholder 3">
            <a:extLst>
              <a:ext uri="{FF2B5EF4-FFF2-40B4-BE49-F238E27FC236}">
                <a16:creationId xmlns:a16="http://schemas.microsoft.com/office/drawing/2014/main" id="{25E8EDD7-ED00-2058-CD50-FD7E5231933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1849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s0U0BUCSNWvfSEiQ00lvg"/>
</p:tagLst>
</file>

<file path=ppt/theme/theme1.xml><?xml version="1.0" encoding="utf-8"?>
<a:theme xmlns:a="http://schemas.openxmlformats.org/drawingml/2006/main" name="1_O&amp;E Model Theme">
  <a:themeElements>
    <a:clrScheme name="SLTF">
      <a:dk1>
        <a:srgbClr val="000000"/>
      </a:dk1>
      <a:lt1>
        <a:srgbClr val="FFFFFF"/>
      </a:lt1>
      <a:dk2>
        <a:srgbClr val="000000"/>
      </a:dk2>
      <a:lt2>
        <a:srgbClr val="FFCD11"/>
      </a:lt2>
      <a:accent1>
        <a:srgbClr val="FFCD11"/>
      </a:accent1>
      <a:accent2>
        <a:srgbClr val="F2B025"/>
      </a:accent2>
      <a:accent3>
        <a:srgbClr val="FEE646"/>
      </a:accent3>
      <a:accent4>
        <a:srgbClr val="032236"/>
      </a:accent4>
      <a:accent5>
        <a:srgbClr val="284B5D"/>
      </a:accent5>
      <a:accent6>
        <a:srgbClr val="B3BFC5"/>
      </a:accent6>
      <a:hlink>
        <a:srgbClr val="FFCF0F"/>
      </a:hlink>
      <a:folHlink>
        <a:srgbClr val="FFCD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b="1" dirty="0" smtClean="0">
            <a:latin typeface="Arial Narrow" panose="020B0606020202030204" pitchFamily="34" charset="0"/>
          </a:defRPr>
        </a:defPPr>
      </a:lstStyle>
    </a:txDef>
  </a:objectDefaults>
  <a:extraClrSchemeLst/>
  <a:extLst>
    <a:ext uri="{05A4C25C-085E-4340-85A3-A5531E510DB2}">
      <thm15:themeFamily xmlns:thm15="http://schemas.microsoft.com/office/thememl/2012/main" name="Presentation14" id="{8040FA34-F467-4496-9619-025D4431C44A}" vid="{4CB7A8AF-2847-466F-A99A-8C466696F0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547D5A97FE1747A178FAFE6C406865" ma:contentTypeVersion="17" ma:contentTypeDescription="Create a new document." ma:contentTypeScope="" ma:versionID="d8562e7616da55c11dfe3207dc43c526">
  <xsd:schema xmlns:xsd="http://www.w3.org/2001/XMLSchema" xmlns:xs="http://www.w3.org/2001/XMLSchema" xmlns:p="http://schemas.microsoft.com/office/2006/metadata/properties" xmlns:ns2="b7598b22-8c82-45a0-8396-ae9b7a9ddc8d" xmlns:ns3="2dd0a804-c4e2-4eca-82a1-fda3e4252c4d" targetNamespace="http://schemas.microsoft.com/office/2006/metadata/properties" ma:root="true" ma:fieldsID="4e566146294e546e5a50e4ec37881ac6" ns2:_="" ns3:_="">
    <xsd:import namespace="b7598b22-8c82-45a0-8396-ae9b7a9ddc8d"/>
    <xsd:import namespace="2dd0a804-c4e2-4eca-82a1-fda3e4252c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98b22-8c82-45a0-8396-ae9b7a9ddc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925dd1-3619-45ed-a0f8-86ebc360face}" ma:internalName="TaxCatchAll" ma:showField="CatchAllData" ma:web="b7598b22-8c82-45a0-8396-ae9b7a9ddc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d0a804-c4e2-4eca-82a1-fda3e4252c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83a77-dcbb-497f-96dc-4c534ae028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7598b22-8c82-45a0-8396-ae9b7a9ddc8d" xsi:nil="true"/>
    <lcf76f155ced4ddcb4097134ff3c332f xmlns="2dd0a804-c4e2-4eca-82a1-fda3e4252c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C9157E-695E-4AAA-94F3-794F645E27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98b22-8c82-45a0-8396-ae9b7a9ddc8d"/>
    <ds:schemaRef ds:uri="2dd0a804-c4e2-4eca-82a1-fda3e4252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9AC8FE-BC27-4106-8FE2-69948201EC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7598b22-8c82-45a0-8396-ae9b7a9ddc8d"/>
    <ds:schemaRef ds:uri="2dd0a804-c4e2-4eca-82a1-fda3e4252c4d"/>
    <ds:schemaRef ds:uri="http://www.w3.org/XML/1998/namespace"/>
    <ds:schemaRef ds:uri="http://purl.org/dc/dcmitype/"/>
  </ds:schemaRefs>
</ds:datastoreItem>
</file>

<file path=customXml/itemProps3.xml><?xml version="1.0" encoding="utf-8"?>
<ds:datastoreItem xmlns:ds="http://schemas.openxmlformats.org/officeDocument/2006/customXml" ds:itemID="{92DAF886-4D34-4752-97DE-5FA32DF7A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IPSD Caterpillar template - EXTERNAL</Template>
  <TotalTime>6437</TotalTime>
  <Words>637</Words>
  <Application>Microsoft Office PowerPoint</Application>
  <PresentationFormat>Widescreen</PresentationFormat>
  <Paragraphs>75</Paragraphs>
  <Slides>11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Arial Black</vt:lpstr>
      <vt:lpstr>Arial Narrow</vt:lpstr>
      <vt:lpstr>Calibri</vt:lpstr>
      <vt:lpstr>Wingdings</vt:lpstr>
      <vt:lpstr>1_O&amp;E Model Theme</vt:lpstr>
      <vt:lpstr>think-cell Slide</vt:lpstr>
      <vt:lpstr>Meet the local parts team</vt:lpstr>
      <vt:lpstr>Milton CAT Parts</vt:lpstr>
      <vt:lpstr>Parts.cat.com</vt:lpstr>
      <vt:lpstr>Parts.cat.com</vt:lpstr>
      <vt:lpstr>Parts.cat.com</vt:lpstr>
      <vt:lpstr>Stock vs Emergency Ordering</vt:lpstr>
      <vt:lpstr>Stock vs Emergency Ordering</vt:lpstr>
      <vt:lpstr>Cores</vt:lpstr>
      <vt:lpstr>PCC Core Tracking Page</vt:lpstr>
      <vt:lpstr>Parts.cat.com / SIS in person trainings</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Moreira</dc:creator>
  <cp:lastModifiedBy>Gelinas, Rhonda</cp:lastModifiedBy>
  <cp:revision>7</cp:revision>
  <dcterms:created xsi:type="dcterms:W3CDTF">2024-02-21T21:41:04Z</dcterms:created>
  <dcterms:modified xsi:type="dcterms:W3CDTF">2025-03-31T22:24:07Z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0x0101001B547D5A97FE1747A178FAFE6C406865</vt:lpwstr>
  </property>
  <property fmtid="{D5CDD505-2E9C-101B-9397-08002B2CF9AE}" pid="3" name="MSIP_Label_fb5e2db6-eecf-4aa2-8fc3-174bf94bce19_Enabled">
    <vt:lpwstr>true</vt:lpwstr>
  </property>
  <property fmtid="{D5CDD505-2E9C-101B-9397-08002B2CF9AE}" pid="4" name="MSIP_Label_fb5e2db6-eecf-4aa2-8fc3-174bf94bce19_SetDate">
    <vt:lpwstr>2023-01-10T15:47:01Z</vt:lpwstr>
  </property>
  <property fmtid="{D5CDD505-2E9C-101B-9397-08002B2CF9AE}" pid="5" name="MSIP_Label_fb5e2db6-eecf-4aa2-8fc3-174bf94bce19_Method">
    <vt:lpwstr>Privileged</vt:lpwstr>
  </property>
  <property fmtid="{D5CDD505-2E9C-101B-9397-08002B2CF9AE}" pid="6" name="MSIP_Label_fb5e2db6-eecf-4aa2-8fc3-174bf94bce19_Name">
    <vt:lpwstr>fb5e2db6-eecf-4aa2-8fc3-174bf94bce19</vt:lpwstr>
  </property>
  <property fmtid="{D5CDD505-2E9C-101B-9397-08002B2CF9AE}" pid="7" name="MSIP_Label_fb5e2db6-eecf-4aa2-8fc3-174bf94bce19_SiteId">
    <vt:lpwstr>ceb177bf-013b-49ab-8a9c-4abce32afc1e</vt:lpwstr>
  </property>
  <property fmtid="{D5CDD505-2E9C-101B-9397-08002B2CF9AE}" pid="8" name="MSIP_Label_fb5e2db6-eecf-4aa2-8fc3-174bf94bce19_ActionId">
    <vt:lpwstr>ba2cfdb4-cddb-45ab-8f47-54af6a58f990</vt:lpwstr>
  </property>
  <property fmtid="{D5CDD505-2E9C-101B-9397-08002B2CF9AE}" pid="9" name="MSIP_Label_fb5e2db6-eecf-4aa2-8fc3-174bf94bce19_ContentBits">
    <vt:lpwstr>2</vt:lpwstr>
  </property>
</Properties>
</file>