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8" r:id="rId5"/>
    <p:sldId id="273" r:id="rId6"/>
    <p:sldId id="274" r:id="rId7"/>
    <p:sldId id="275" r:id="rId8"/>
    <p:sldId id="265" r:id="rId9"/>
    <p:sldId id="266" r:id="rId10"/>
    <p:sldId id="261" r:id="rId11"/>
    <p:sldId id="262" r:id="rId12"/>
    <p:sldId id="263" r:id="rId13"/>
    <p:sldId id="270" r:id="rId14"/>
    <p:sldId id="276" r:id="rId15"/>
    <p:sldId id="268" r:id="rId16"/>
    <p:sldId id="264"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3890" autoAdjust="0"/>
  </p:normalViewPr>
  <p:slideViewPr>
    <p:cSldViewPr snapToGrid="0">
      <p:cViewPr varScale="1">
        <p:scale>
          <a:sx n="104" d="100"/>
          <a:sy n="104" d="100"/>
        </p:scale>
        <p:origin x="151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2AFD0-7FA7-4E6F-8E6D-F56B6DE76204}" type="datetimeFigureOut">
              <a:rPr lang="en-US" smtClean="0"/>
              <a:t>4/7/2024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712E6-F097-418C-ABAD-3B14A464230B}" type="slidenum">
              <a:rPr lang="en-US" smtClean="0"/>
              <a:t>‹#›</a:t>
            </a:fld>
            <a:endParaRPr lang="en-US"/>
          </a:p>
        </p:txBody>
      </p:sp>
    </p:spTree>
    <p:extLst>
      <p:ext uri="{BB962C8B-B14F-4D97-AF65-F5344CB8AC3E}">
        <p14:creationId xmlns:p14="http://schemas.microsoft.com/office/powerpoint/2010/main" val="107711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712E6-F097-418C-ABAD-3B14A464230B}" type="slidenum">
              <a:rPr lang="en-US" smtClean="0"/>
              <a:t>1</a:t>
            </a:fld>
            <a:endParaRPr lang="en-US"/>
          </a:p>
        </p:txBody>
      </p:sp>
    </p:spTree>
    <p:extLst>
      <p:ext uri="{BB962C8B-B14F-4D97-AF65-F5344CB8AC3E}">
        <p14:creationId xmlns:p14="http://schemas.microsoft.com/office/powerpoint/2010/main" val="3484949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712E6-F097-418C-ABAD-3B14A464230B}" type="slidenum">
              <a:rPr lang="en-US" smtClean="0"/>
              <a:t>10</a:t>
            </a:fld>
            <a:endParaRPr lang="en-US"/>
          </a:p>
        </p:txBody>
      </p:sp>
    </p:spTree>
    <p:extLst>
      <p:ext uri="{BB962C8B-B14F-4D97-AF65-F5344CB8AC3E}">
        <p14:creationId xmlns:p14="http://schemas.microsoft.com/office/powerpoint/2010/main" val="3266683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61F539-9C90-43A0-A40B-93418340A8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65A923-786D-4093-B8E1-D28DFE05F0E3}"/>
              </a:ext>
            </a:extLst>
          </p:cNvPr>
          <p:cNvSpPr>
            <a:spLocks noGrp="1"/>
          </p:cNvSpPr>
          <p:nvPr userDrawn="1">
            <p:ph type="ctrTitle" hasCustomPrompt="1"/>
          </p:nvPr>
        </p:nvSpPr>
        <p:spPr>
          <a:xfrm>
            <a:off x="14956" y="415368"/>
            <a:ext cx="6296958" cy="1775292"/>
          </a:xfrm>
          <a:noFill/>
          <a:ln>
            <a:noFill/>
          </a:ln>
        </p:spPr>
        <p:txBody>
          <a:bodyPr anchor="ctr" anchorCtr="0">
            <a:normAutofit/>
          </a:bodyPr>
          <a:lstStyle>
            <a:lvl1pPr algn="l">
              <a:defRPr sz="5400" cap="all" baseline="0">
                <a:solidFill>
                  <a:schemeClr val="tx1"/>
                </a:solidFill>
              </a:defRPr>
            </a:lvl1pPr>
          </a:lstStyle>
          <a:p>
            <a:r>
              <a:rPr lang="en-US" dirty="0"/>
              <a:t>DOUBLE TAP/CLICK TO ADD TITLE</a:t>
            </a:r>
            <a:endParaRPr lang="en-GB" dirty="0"/>
          </a:p>
        </p:txBody>
      </p:sp>
      <p:sp>
        <p:nvSpPr>
          <p:cNvPr id="3" name="Subtitle 2">
            <a:extLst>
              <a:ext uri="{FF2B5EF4-FFF2-40B4-BE49-F238E27FC236}">
                <a16:creationId xmlns:a16="http://schemas.microsoft.com/office/drawing/2014/main" id="{A68B195F-5DFF-4A56-B4E4-00135C554E91}"/>
              </a:ext>
            </a:extLst>
          </p:cNvPr>
          <p:cNvSpPr>
            <a:spLocks noGrp="1"/>
          </p:cNvSpPr>
          <p:nvPr userDrawn="1">
            <p:ph type="subTitle" idx="1" hasCustomPrompt="1"/>
          </p:nvPr>
        </p:nvSpPr>
        <p:spPr>
          <a:xfrm>
            <a:off x="254686" y="2606028"/>
            <a:ext cx="6032140" cy="750549"/>
          </a:xfrm>
          <a:noFill/>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Double tap/click to add sub title</a:t>
            </a:r>
            <a:endParaRPr lang="en-GB" dirty="0"/>
          </a:p>
        </p:txBody>
      </p:sp>
      <p:sp>
        <p:nvSpPr>
          <p:cNvPr id="18" name="Rectangle 6">
            <a:extLst>
              <a:ext uri="{FF2B5EF4-FFF2-40B4-BE49-F238E27FC236}">
                <a16:creationId xmlns:a16="http://schemas.microsoft.com/office/drawing/2014/main" id="{BD023AB3-0C42-40E9-B9ED-B851CF1167CE}"/>
              </a:ext>
            </a:extLst>
          </p:cNvPr>
          <p:cNvSpPr>
            <a:spLocks noChangeArrowheads="1"/>
          </p:cNvSpPr>
          <p:nvPr userDrawn="1"/>
        </p:nvSpPr>
        <p:spPr bwMode="auto">
          <a:xfrm>
            <a:off x="4297109" y="6353065"/>
            <a:ext cx="3790604" cy="297118"/>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30000" dirty="0">
                <a:solidFill>
                  <a:schemeClr val="bg1"/>
                </a:solidFill>
                <a:latin typeface="Arial Narrow" panose="020B0606020202030204" pitchFamily="34" charset="0"/>
                <a:ea typeface="+mn-ea"/>
                <a:cs typeface="+mn-cs"/>
              </a:rPr>
              <a:t>© </a:t>
            </a:r>
            <a:r>
              <a:rPr lang="en-US" sz="1000" b="0" i="0" u="none" strike="noStrike" kern="1200" baseline="30000" dirty="0">
                <a:solidFill>
                  <a:schemeClr val="tx1"/>
                </a:solidFill>
                <a:latin typeface="Arial Narrow" panose="020B0606020202030204" pitchFamily="34" charset="0"/>
                <a:ea typeface="+mn-ea"/>
                <a:cs typeface="+mn-cs"/>
              </a:rPr>
              <a:t>© 2024 Caterpillar All Rights Reserved</a:t>
            </a:r>
            <a:endParaRPr lang="en-GB" sz="700" b="0" dirty="0">
              <a:solidFill>
                <a:schemeClr val="tx1"/>
              </a:solidFill>
              <a:latin typeface="Arial Narrow" pitchFamily="34" charset="0"/>
            </a:endParaRPr>
          </a:p>
        </p:txBody>
      </p:sp>
      <p:sp>
        <p:nvSpPr>
          <p:cNvPr id="6" name="TextBox 5">
            <a:extLst>
              <a:ext uri="{FF2B5EF4-FFF2-40B4-BE49-F238E27FC236}">
                <a16:creationId xmlns:a16="http://schemas.microsoft.com/office/drawing/2014/main" id="{74EEDD2E-FEA2-4D98-835E-2734CC52316A}"/>
              </a:ext>
            </a:extLst>
          </p:cNvPr>
          <p:cNvSpPr txBox="1"/>
          <p:nvPr userDrawn="1"/>
        </p:nvSpPr>
        <p:spPr>
          <a:xfrm>
            <a:off x="323528" y="5682640"/>
            <a:ext cx="3254829" cy="369332"/>
          </a:xfrm>
          <a:prstGeom prst="rect">
            <a:avLst/>
          </a:prstGeom>
          <a:noFill/>
        </p:spPr>
        <p:txBody>
          <a:bodyPr wrap="square" rtlCol="0">
            <a:spAutoFit/>
          </a:bodyPr>
          <a:lstStyle/>
          <a:p>
            <a:r>
              <a:rPr lang="en-GB" dirty="0">
                <a:solidFill>
                  <a:schemeClr val="bg1"/>
                </a:solidFill>
              </a:rPr>
              <a:t>Industrial Power Systems Division</a:t>
            </a:r>
          </a:p>
        </p:txBody>
      </p:sp>
      <p:pic>
        <p:nvPicPr>
          <p:cNvPr id="13" name="Picture 12">
            <a:extLst>
              <a:ext uri="{FF2B5EF4-FFF2-40B4-BE49-F238E27FC236}">
                <a16:creationId xmlns:a16="http://schemas.microsoft.com/office/drawing/2014/main" id="{03A5E892-9014-4006-8A42-B60F2478D5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4079" y="6448311"/>
            <a:ext cx="1553765" cy="239970"/>
          </a:xfrm>
          <a:prstGeom prst="rect">
            <a:avLst/>
          </a:prstGeom>
        </p:spPr>
      </p:pic>
      <p:sp>
        <p:nvSpPr>
          <p:cNvPr id="10" name="TextBox 4">
            <a:extLst>
              <a:ext uri="{FF2B5EF4-FFF2-40B4-BE49-F238E27FC236}">
                <a16:creationId xmlns:a16="http://schemas.microsoft.com/office/drawing/2014/main" id="{48A2F44E-7040-4312-991F-40E3D69A5EBF}"/>
              </a:ext>
            </a:extLst>
          </p:cNvPr>
          <p:cNvSpPr txBox="1"/>
          <p:nvPr userDrawn="1"/>
        </p:nvSpPr>
        <p:spPr>
          <a:xfrm>
            <a:off x="158212" y="6126963"/>
            <a:ext cx="29957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kern="1200" dirty="0">
                <a:solidFill>
                  <a:schemeClr val="tx1"/>
                </a:solidFill>
                <a:effectLst/>
                <a:latin typeface="+mn-lt"/>
                <a:ea typeface="+mn-ea"/>
                <a:cs typeface="+mn-cs"/>
              </a:rPr>
              <a:t>© 2024 Caterpillar. All Rights Reserved. CAT, CATERPILLAR, LET’S DO THE WORK, their respective logos, "Caterpillar Yellow", the "Power Edge" and Cat “Modern Hex” trade dress as well as corporate and product identity used herein, are trademarks of Caterpillar and may not be used without permission.</a:t>
            </a:r>
            <a:endParaRPr lang="en-GB" sz="700" dirty="0">
              <a:latin typeface="+mn-lt"/>
            </a:endParaRPr>
          </a:p>
        </p:txBody>
      </p:sp>
    </p:spTree>
    <p:extLst>
      <p:ext uri="{BB962C8B-B14F-4D97-AF65-F5344CB8AC3E}">
        <p14:creationId xmlns:p14="http://schemas.microsoft.com/office/powerpoint/2010/main" val="3566213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0024-6D6E-49B7-9BDC-1203FE0D0B38}"/>
              </a:ext>
            </a:extLst>
          </p:cNvPr>
          <p:cNvSpPr>
            <a:spLocks noGrp="1"/>
          </p:cNvSpPr>
          <p:nvPr>
            <p:ph type="title" hasCustomPrompt="1"/>
          </p:nvPr>
        </p:nvSpPr>
        <p:spPr/>
        <p:txBody>
          <a:bodyPr/>
          <a:lstStyle>
            <a:lvl1pPr>
              <a:defRPr/>
            </a:lvl1pPr>
          </a:lstStyle>
          <a:p>
            <a:r>
              <a:rPr lang="en-US" dirty="0"/>
              <a:t>Double tap/click to add title</a:t>
            </a:r>
            <a:endParaRPr lang="en-GB" dirty="0"/>
          </a:p>
        </p:txBody>
      </p:sp>
      <p:sp>
        <p:nvSpPr>
          <p:cNvPr id="3" name="Vertical Text Placeholder 2">
            <a:extLst>
              <a:ext uri="{FF2B5EF4-FFF2-40B4-BE49-F238E27FC236}">
                <a16:creationId xmlns:a16="http://schemas.microsoft.com/office/drawing/2014/main" id="{29CC8E5E-576B-4EEB-B7E7-2DBB1CC79C75}"/>
              </a:ext>
            </a:extLst>
          </p:cNvPr>
          <p:cNvSpPr>
            <a:spLocks noGrp="1"/>
          </p:cNvSpPr>
          <p:nvPr>
            <p:ph type="body" orient="vert" idx="1" hasCustomPrompt="1"/>
          </p:nvPr>
        </p:nvSpPr>
        <p:spPr/>
        <p:txBody>
          <a:bodyPr vert="eaVert"/>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67664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97DD009-539F-4581-9CDB-08135F71CD52}"/>
              </a:ext>
            </a:extLst>
          </p:cNvPr>
          <p:cNvSpPr>
            <a:spLocks noGrp="1"/>
          </p:cNvSpPr>
          <p:nvPr>
            <p:ph type="body" orient="vert" idx="1" hasCustomPrompt="1"/>
          </p:nvPr>
        </p:nvSpPr>
        <p:spPr>
          <a:xfrm>
            <a:off x="266700" y="270001"/>
            <a:ext cx="11025301" cy="5541837"/>
          </a:xfrm>
        </p:spPr>
        <p:txBody>
          <a:bodyPr vert="eaVert"/>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A7C303D7-783B-4F3A-8449-640A72B6EB43}"/>
              </a:ext>
            </a:extLst>
          </p:cNvPr>
          <p:cNvSpPr>
            <a:spLocks noGrp="1"/>
          </p:cNvSpPr>
          <p:nvPr>
            <p:ph type="title"/>
          </p:nvPr>
        </p:nvSpPr>
        <p:spPr>
          <a:xfrm rot="5400000">
            <a:off x="8971082" y="2590922"/>
            <a:ext cx="5811838" cy="630000"/>
          </a:xfrm>
        </p:spPr>
        <p:txBody>
          <a:bodyPr lIns="288000"/>
          <a:lstStyle/>
          <a:p>
            <a:r>
              <a:rPr lang="en-US"/>
              <a:t>Click to edit Master title style</a:t>
            </a:r>
            <a:endParaRPr lang="en-GB" dirty="0"/>
          </a:p>
        </p:txBody>
      </p:sp>
    </p:spTree>
    <p:extLst>
      <p:ext uri="{BB962C8B-B14F-4D97-AF65-F5344CB8AC3E}">
        <p14:creationId xmlns:p14="http://schemas.microsoft.com/office/powerpoint/2010/main" val="4258966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2EE6C0-DF68-4203-9B65-C0C2732E63BE}"/>
              </a:ext>
            </a:extLst>
          </p:cNvPr>
          <p:cNvSpPr/>
          <p:nvPr userDrawn="1"/>
        </p:nvSpPr>
        <p:spPr>
          <a:xfrm>
            <a:off x="0" y="0"/>
            <a:ext cx="12192000" cy="6858000"/>
          </a:xfrm>
          <a:prstGeom prst="rect">
            <a:avLst/>
          </a:prstGeom>
          <a:solidFill>
            <a:srgbClr val="FFC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423107F4-A6B5-4BCA-9144-95762964B6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1051" y="3111624"/>
            <a:ext cx="3645594" cy="571352"/>
          </a:xfrm>
          <a:prstGeom prst="rect">
            <a:avLst/>
          </a:prstGeom>
        </p:spPr>
      </p:pic>
      <p:sp>
        <p:nvSpPr>
          <p:cNvPr id="9" name="Rectangle 6">
            <a:extLst>
              <a:ext uri="{FF2B5EF4-FFF2-40B4-BE49-F238E27FC236}">
                <a16:creationId xmlns:a16="http://schemas.microsoft.com/office/drawing/2014/main" id="{AF6D8302-900D-4843-922D-D2C262D7E63E}"/>
              </a:ext>
            </a:extLst>
          </p:cNvPr>
          <p:cNvSpPr>
            <a:spLocks noChangeArrowheads="1"/>
          </p:cNvSpPr>
          <p:nvPr userDrawn="1"/>
        </p:nvSpPr>
        <p:spPr bwMode="auto">
          <a:xfrm>
            <a:off x="0" y="6440530"/>
            <a:ext cx="12199658" cy="247751"/>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30000" dirty="0">
                <a:solidFill>
                  <a:schemeClr val="tx1"/>
                </a:solidFill>
                <a:latin typeface="Arial Narrow" panose="020B0606020202030204" pitchFamily="34" charset="0"/>
                <a:ea typeface="+mn-ea"/>
                <a:cs typeface="+mn-cs"/>
              </a:rPr>
              <a:t>© 2024 Caterpillar All Rights Reserved</a:t>
            </a:r>
            <a:endParaRPr lang="en-GB" sz="700" b="0" dirty="0">
              <a:solidFill>
                <a:schemeClr val="tx1"/>
              </a:solidFill>
              <a:latin typeface="Arial Narrow" pitchFamily="34" charset="0"/>
            </a:endParaRPr>
          </a:p>
        </p:txBody>
      </p:sp>
      <p:sp>
        <p:nvSpPr>
          <p:cNvPr id="8" name="TextBox 7">
            <a:extLst>
              <a:ext uri="{FF2B5EF4-FFF2-40B4-BE49-F238E27FC236}">
                <a16:creationId xmlns:a16="http://schemas.microsoft.com/office/drawing/2014/main" id="{32F4DB92-CFE6-49A9-B562-9786831413CE}"/>
              </a:ext>
            </a:extLst>
          </p:cNvPr>
          <p:cNvSpPr txBox="1"/>
          <p:nvPr userDrawn="1"/>
        </p:nvSpPr>
        <p:spPr>
          <a:xfrm>
            <a:off x="270000" y="5965447"/>
            <a:ext cx="3254829" cy="307777"/>
          </a:xfrm>
          <a:prstGeom prst="rect">
            <a:avLst/>
          </a:prstGeom>
          <a:noFill/>
        </p:spPr>
        <p:txBody>
          <a:bodyPr wrap="square" rtlCol="0">
            <a:spAutoFit/>
          </a:bodyPr>
          <a:lstStyle/>
          <a:p>
            <a:r>
              <a:rPr lang="en-GB" sz="1400" dirty="0">
                <a:solidFill>
                  <a:schemeClr val="tx1"/>
                </a:solidFill>
              </a:rPr>
              <a:t>Industrial Power Systems Division</a:t>
            </a:r>
          </a:p>
        </p:txBody>
      </p:sp>
      <p:sp>
        <p:nvSpPr>
          <p:cNvPr id="10" name="TextBox 4">
            <a:extLst>
              <a:ext uri="{FF2B5EF4-FFF2-40B4-BE49-F238E27FC236}">
                <a16:creationId xmlns:a16="http://schemas.microsoft.com/office/drawing/2014/main" id="{45162331-36F4-4604-AC75-DF10B56B818F}"/>
              </a:ext>
            </a:extLst>
          </p:cNvPr>
          <p:cNvSpPr txBox="1"/>
          <p:nvPr userDrawn="1"/>
        </p:nvSpPr>
        <p:spPr>
          <a:xfrm>
            <a:off x="270000" y="6227058"/>
            <a:ext cx="29957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kern="1200" dirty="0">
                <a:solidFill>
                  <a:schemeClr val="tx1"/>
                </a:solidFill>
                <a:effectLst/>
                <a:latin typeface="+mn-lt"/>
                <a:ea typeface="+mn-ea"/>
                <a:cs typeface="+mn-cs"/>
              </a:rPr>
              <a:t>© 2024 Caterpillar. All Rights Reserved. CAT, CATERPILLAR, LET’S DO THE WORK, their respective logos, "Caterpillar Yellow", the "Power Edge" and Cat “Modern Hex” trade dress as well as corporate and product identity used herein, are trademarks of Caterpillar and may not be used without permission.</a:t>
            </a:r>
            <a:endParaRPr lang="en-GB" sz="700" dirty="0">
              <a:latin typeface="+mn-lt"/>
            </a:endParaRPr>
          </a:p>
        </p:txBody>
      </p:sp>
    </p:spTree>
    <p:extLst>
      <p:ext uri="{BB962C8B-B14F-4D97-AF65-F5344CB8AC3E}">
        <p14:creationId xmlns:p14="http://schemas.microsoft.com/office/powerpoint/2010/main" val="385158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DEE8C-6CDD-4617-BA34-1466DF73E938}"/>
              </a:ext>
            </a:extLst>
          </p:cNvPr>
          <p:cNvSpPr>
            <a:spLocks noGrp="1"/>
          </p:cNvSpPr>
          <p:nvPr>
            <p:ph type="title" hasCustomPrompt="1"/>
          </p:nvPr>
        </p:nvSpPr>
        <p:spPr/>
        <p:txBody>
          <a:bodyPr/>
          <a:lstStyle>
            <a:lvl1pPr>
              <a:defRPr/>
            </a:lvl1pPr>
          </a:lstStyle>
          <a:p>
            <a:r>
              <a:rPr lang="en-US" dirty="0"/>
              <a:t>Double tap/click to add title</a:t>
            </a:r>
            <a:endParaRPr lang="en-GB" dirty="0"/>
          </a:p>
        </p:txBody>
      </p:sp>
      <p:sp>
        <p:nvSpPr>
          <p:cNvPr id="3" name="Content Placeholder 2">
            <a:extLst>
              <a:ext uri="{FF2B5EF4-FFF2-40B4-BE49-F238E27FC236}">
                <a16:creationId xmlns:a16="http://schemas.microsoft.com/office/drawing/2014/main" id="{D5BE7475-5B63-4259-B8DC-835F0A7D7BB4}"/>
              </a:ext>
            </a:extLst>
          </p:cNvPr>
          <p:cNvSpPr>
            <a:spLocks noGrp="1"/>
          </p:cNvSpPr>
          <p:nvPr>
            <p:ph idx="1" hasCustomPrompt="1"/>
          </p:nvPr>
        </p:nvSpPr>
        <p:spPr/>
        <p:txBody>
          <a:bodyPr/>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5043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71BB8-4799-468A-BB66-2347BCFF9C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269"/>
          <a:stretch/>
        </p:blipFill>
        <p:spPr>
          <a:xfrm>
            <a:off x="0" y="1"/>
            <a:ext cx="12192000" cy="5844988"/>
          </a:xfrm>
          <a:prstGeom prst="rect">
            <a:avLst/>
          </a:prstGeom>
        </p:spPr>
      </p:pic>
      <p:grpSp>
        <p:nvGrpSpPr>
          <p:cNvPr id="46" name="Group 45">
            <a:extLst>
              <a:ext uri="{FF2B5EF4-FFF2-40B4-BE49-F238E27FC236}">
                <a16:creationId xmlns:a16="http://schemas.microsoft.com/office/drawing/2014/main" id="{A28FA0D6-7173-42A5-8BCC-9FF89F97FD3D}"/>
              </a:ext>
            </a:extLst>
          </p:cNvPr>
          <p:cNvGrpSpPr/>
          <p:nvPr userDrawn="1"/>
        </p:nvGrpSpPr>
        <p:grpSpPr>
          <a:xfrm>
            <a:off x="1" y="1085961"/>
            <a:ext cx="6095367" cy="2468345"/>
            <a:chOff x="1" y="400161"/>
            <a:chExt cx="6095367" cy="2468345"/>
          </a:xfrm>
        </p:grpSpPr>
        <p:sp>
          <p:nvSpPr>
            <p:cNvPr id="42" name="Rectangle 41">
              <a:extLst>
                <a:ext uri="{FF2B5EF4-FFF2-40B4-BE49-F238E27FC236}">
                  <a16:creationId xmlns:a16="http://schemas.microsoft.com/office/drawing/2014/main" id="{AEA5BA80-39B0-490C-BBAF-DC7D80785182}"/>
                </a:ext>
              </a:extLst>
            </p:cNvPr>
            <p:cNvSpPr/>
            <p:nvPr userDrawn="1"/>
          </p:nvSpPr>
          <p:spPr>
            <a:xfrm rot="5400000">
              <a:off x="-1042828" y="1442990"/>
              <a:ext cx="2468345" cy="382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290A41BF-1951-4212-A5E7-5BEF20CFC8FF}"/>
                </a:ext>
              </a:extLst>
            </p:cNvPr>
            <p:cNvSpPr/>
            <p:nvPr userDrawn="1"/>
          </p:nvSpPr>
          <p:spPr>
            <a:xfrm rot="5400000">
              <a:off x="-277484" y="1442990"/>
              <a:ext cx="2468345" cy="382687"/>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9FDA3F3B-AC49-486C-B348-11B4CF2FDFBC}"/>
                </a:ext>
              </a:extLst>
            </p:cNvPr>
            <p:cNvSpPr/>
            <p:nvPr userDrawn="1"/>
          </p:nvSpPr>
          <p:spPr>
            <a:xfrm rot="5400000">
              <a:off x="-660158" y="1442990"/>
              <a:ext cx="2468345" cy="382687"/>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AB4236AF-615C-445A-AAF5-444D27E63503}"/>
                </a:ext>
              </a:extLst>
            </p:cNvPr>
            <p:cNvSpPr/>
            <p:nvPr userDrawn="1"/>
          </p:nvSpPr>
          <p:spPr>
            <a:xfrm rot="5400000">
              <a:off x="2387511" y="-839350"/>
              <a:ext cx="2468345" cy="4947368"/>
            </a:xfrm>
            <a:prstGeom prst="rect">
              <a:avLst/>
            </a:prstGeom>
            <a:gradFill flip="none" rotWithShape="1">
              <a:gsLst>
                <a:gs pos="0">
                  <a:schemeClr val="accent4">
                    <a:lumMod val="0"/>
                    <a:lumOff val="100000"/>
                    <a:alpha val="0"/>
                  </a:schemeClr>
                </a:gs>
                <a:gs pos="60000">
                  <a:schemeClr val="tx1">
                    <a:alpha val="6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itle 2">
            <a:extLst>
              <a:ext uri="{FF2B5EF4-FFF2-40B4-BE49-F238E27FC236}">
                <a16:creationId xmlns:a16="http://schemas.microsoft.com/office/drawing/2014/main" id="{5056398D-B144-475B-9C4B-5985B13E7542}"/>
              </a:ext>
            </a:extLst>
          </p:cNvPr>
          <p:cNvSpPr>
            <a:spLocks noGrp="1"/>
          </p:cNvSpPr>
          <p:nvPr userDrawn="1">
            <p:ph type="title" hasCustomPrompt="1"/>
          </p:nvPr>
        </p:nvSpPr>
        <p:spPr>
          <a:xfrm>
            <a:off x="1147998" y="1085960"/>
            <a:ext cx="5268369" cy="2468345"/>
          </a:xfrm>
          <a:noFill/>
        </p:spPr>
        <p:txBody>
          <a:bodyPr anchor="ctr" anchorCtr="0">
            <a:normAutofit/>
          </a:bodyPr>
          <a:lstStyle>
            <a:lvl1pPr>
              <a:defRPr sz="4000" cap="all" baseline="0">
                <a:solidFill>
                  <a:schemeClr val="bg1"/>
                </a:solidFill>
              </a:defRPr>
            </a:lvl1pPr>
          </a:lstStyle>
          <a:p>
            <a:r>
              <a:rPr lang="en-US" dirty="0"/>
              <a:t>Double tap/Click to add title</a:t>
            </a:r>
            <a:endParaRPr lang="en-GB" dirty="0"/>
          </a:p>
        </p:txBody>
      </p:sp>
      <p:sp>
        <p:nvSpPr>
          <p:cNvPr id="13" name="Picture Placeholder 10">
            <a:extLst>
              <a:ext uri="{FF2B5EF4-FFF2-40B4-BE49-F238E27FC236}">
                <a16:creationId xmlns:a16="http://schemas.microsoft.com/office/drawing/2014/main" id="{8A940594-910F-47C5-9BB2-BF24433C440F}"/>
              </a:ext>
            </a:extLst>
          </p:cNvPr>
          <p:cNvSpPr>
            <a:spLocks noGrp="1"/>
          </p:cNvSpPr>
          <p:nvPr userDrawn="1">
            <p:ph type="pic" sz="quarter" idx="12" hasCustomPrompt="1"/>
          </p:nvPr>
        </p:nvSpPr>
        <p:spPr>
          <a:xfrm>
            <a:off x="6591432" y="451759"/>
            <a:ext cx="5425503" cy="5051496"/>
          </a:xfrm>
        </p:spPr>
        <p:txBody>
          <a:bodyPr/>
          <a:lstStyle>
            <a:lvl1pPr marL="0" indent="0">
              <a:buNone/>
              <a:defRPr>
                <a:solidFill>
                  <a:schemeClr val="bg1"/>
                </a:solidFill>
              </a:defRPr>
            </a:lvl1pPr>
          </a:lstStyle>
          <a:p>
            <a:r>
              <a:rPr lang="en-GB" dirty="0"/>
              <a:t>Double tap/click icon to add picture</a:t>
            </a:r>
          </a:p>
        </p:txBody>
      </p:sp>
      <p:sp>
        <p:nvSpPr>
          <p:cNvPr id="47" name="Subtitle 2">
            <a:extLst>
              <a:ext uri="{FF2B5EF4-FFF2-40B4-BE49-F238E27FC236}">
                <a16:creationId xmlns:a16="http://schemas.microsoft.com/office/drawing/2014/main" id="{828F4E37-7842-49D1-AFB0-874F7B5F52EB}"/>
              </a:ext>
            </a:extLst>
          </p:cNvPr>
          <p:cNvSpPr>
            <a:spLocks noGrp="1"/>
          </p:cNvSpPr>
          <p:nvPr>
            <p:ph type="subTitle" idx="1" hasCustomPrompt="1"/>
          </p:nvPr>
        </p:nvSpPr>
        <p:spPr>
          <a:xfrm>
            <a:off x="1265964" y="4070651"/>
            <a:ext cx="3395683" cy="1160461"/>
          </a:xfrm>
          <a:noFill/>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Double tap/click to add sub title</a:t>
            </a:r>
            <a:endParaRPr lang="en-GB" dirty="0"/>
          </a:p>
        </p:txBody>
      </p:sp>
    </p:spTree>
    <p:extLst>
      <p:ext uri="{BB962C8B-B14F-4D97-AF65-F5344CB8AC3E}">
        <p14:creationId xmlns:p14="http://schemas.microsoft.com/office/powerpoint/2010/main" val="188637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2207-37B7-49FA-8F71-D98FBB5E787B}"/>
              </a:ext>
            </a:extLst>
          </p:cNvPr>
          <p:cNvSpPr>
            <a:spLocks noGrp="1"/>
          </p:cNvSpPr>
          <p:nvPr>
            <p:ph type="title" hasCustomPrompt="1"/>
          </p:nvPr>
        </p:nvSpPr>
        <p:spPr/>
        <p:txBody>
          <a:bodyPr/>
          <a:lstStyle>
            <a:lvl1pPr>
              <a:defRPr/>
            </a:lvl1pPr>
          </a:lstStyle>
          <a:p>
            <a:r>
              <a:rPr lang="en-US" dirty="0"/>
              <a:t>Double tap/click to add title</a:t>
            </a:r>
            <a:endParaRPr lang="en-GB" dirty="0"/>
          </a:p>
        </p:txBody>
      </p:sp>
      <p:sp>
        <p:nvSpPr>
          <p:cNvPr id="3" name="Content Placeholder 2">
            <a:extLst>
              <a:ext uri="{FF2B5EF4-FFF2-40B4-BE49-F238E27FC236}">
                <a16:creationId xmlns:a16="http://schemas.microsoft.com/office/drawing/2014/main" id="{B30AA3DC-40D5-48DA-8186-23BCA85D7A59}"/>
              </a:ext>
            </a:extLst>
          </p:cNvPr>
          <p:cNvSpPr>
            <a:spLocks noGrp="1"/>
          </p:cNvSpPr>
          <p:nvPr>
            <p:ph sz="half" idx="1" hasCustomPrompt="1"/>
          </p:nvPr>
        </p:nvSpPr>
        <p:spPr>
          <a:xfrm>
            <a:off x="283029" y="900000"/>
            <a:ext cx="5677972" cy="4923178"/>
          </a:xfrm>
        </p:spPr>
        <p:txBody>
          <a:bodyPr/>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8908B977-1577-4E10-9A65-0F53255011CC}"/>
              </a:ext>
            </a:extLst>
          </p:cNvPr>
          <p:cNvSpPr>
            <a:spLocks noGrp="1"/>
          </p:cNvSpPr>
          <p:nvPr>
            <p:ph sz="half" idx="2" hasCustomPrompt="1"/>
          </p:nvPr>
        </p:nvSpPr>
        <p:spPr>
          <a:xfrm>
            <a:off x="6231000" y="900000"/>
            <a:ext cx="5690419" cy="4923178"/>
          </a:xfrm>
        </p:spPr>
        <p:txBody>
          <a:bodyPr/>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96060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D0C065-DF47-428E-83D6-1807641E926D}"/>
              </a:ext>
            </a:extLst>
          </p:cNvPr>
          <p:cNvSpPr>
            <a:spLocks noGrp="1"/>
          </p:cNvSpPr>
          <p:nvPr>
            <p:ph type="body" idx="1" hasCustomPrompt="1"/>
          </p:nvPr>
        </p:nvSpPr>
        <p:spPr>
          <a:xfrm>
            <a:off x="272143" y="900000"/>
            <a:ext cx="5688857" cy="526030"/>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Double tap/click to add title</a:t>
            </a:r>
          </a:p>
        </p:txBody>
      </p:sp>
      <p:sp>
        <p:nvSpPr>
          <p:cNvPr id="4" name="Content Placeholder 3">
            <a:extLst>
              <a:ext uri="{FF2B5EF4-FFF2-40B4-BE49-F238E27FC236}">
                <a16:creationId xmlns:a16="http://schemas.microsoft.com/office/drawing/2014/main" id="{603DFDD1-2A5D-4C3F-A094-1EE0A2637FFA}"/>
              </a:ext>
            </a:extLst>
          </p:cNvPr>
          <p:cNvSpPr>
            <a:spLocks noGrp="1"/>
          </p:cNvSpPr>
          <p:nvPr>
            <p:ph sz="half" idx="2" hasCustomPrompt="1"/>
          </p:nvPr>
        </p:nvSpPr>
        <p:spPr>
          <a:xfrm>
            <a:off x="272143" y="1696030"/>
            <a:ext cx="5694783" cy="4105708"/>
          </a:xfrm>
        </p:spPr>
        <p:txBody>
          <a:bodyPr/>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9A0B1BBA-5485-4310-8E97-A182D24F2897}"/>
              </a:ext>
            </a:extLst>
          </p:cNvPr>
          <p:cNvSpPr>
            <a:spLocks noGrp="1"/>
          </p:cNvSpPr>
          <p:nvPr>
            <p:ph type="body" sz="quarter" idx="3" hasCustomPrompt="1"/>
          </p:nvPr>
        </p:nvSpPr>
        <p:spPr>
          <a:xfrm>
            <a:off x="6231001" y="900000"/>
            <a:ext cx="5683852" cy="526030"/>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Double tap/click to add title</a:t>
            </a:r>
          </a:p>
        </p:txBody>
      </p:sp>
      <p:sp>
        <p:nvSpPr>
          <p:cNvPr id="6" name="Content Placeholder 5">
            <a:extLst>
              <a:ext uri="{FF2B5EF4-FFF2-40B4-BE49-F238E27FC236}">
                <a16:creationId xmlns:a16="http://schemas.microsoft.com/office/drawing/2014/main" id="{1984A6F4-806C-4203-8EB0-1D2AED48398D}"/>
              </a:ext>
            </a:extLst>
          </p:cNvPr>
          <p:cNvSpPr>
            <a:spLocks noGrp="1"/>
          </p:cNvSpPr>
          <p:nvPr>
            <p:ph sz="quarter" idx="4" hasCustomPrompt="1"/>
          </p:nvPr>
        </p:nvSpPr>
        <p:spPr>
          <a:xfrm>
            <a:off x="6231001" y="1696029"/>
            <a:ext cx="5683852" cy="4110803"/>
          </a:xfrm>
        </p:spPr>
        <p:txBody>
          <a:bodyPr/>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F2BDBCB8-5FCB-47D4-859E-2C42C3F4F016}"/>
              </a:ext>
            </a:extLst>
          </p:cNvPr>
          <p:cNvSpPr>
            <a:spLocks noGrp="1"/>
          </p:cNvSpPr>
          <p:nvPr>
            <p:ph type="title" hasCustomPrompt="1"/>
          </p:nvPr>
        </p:nvSpPr>
        <p:spPr/>
        <p:txBody>
          <a:bodyPr/>
          <a:lstStyle>
            <a:lvl1pPr>
              <a:defRPr/>
            </a:lvl1pPr>
          </a:lstStyle>
          <a:p>
            <a:pPr lvl="0"/>
            <a:r>
              <a:rPr lang="en-US" dirty="0"/>
              <a:t>Double tap/click to add title</a:t>
            </a:r>
          </a:p>
        </p:txBody>
      </p:sp>
    </p:spTree>
    <p:extLst>
      <p:ext uri="{BB962C8B-B14F-4D97-AF65-F5344CB8AC3E}">
        <p14:creationId xmlns:p14="http://schemas.microsoft.com/office/powerpoint/2010/main" val="2853191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36A7-58AD-4615-9B73-B1B34FD98D3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8135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27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5C65-3008-4769-8B5A-F9CDC9104F05}"/>
              </a:ext>
            </a:extLst>
          </p:cNvPr>
          <p:cNvSpPr>
            <a:spLocks noGrp="1"/>
          </p:cNvSpPr>
          <p:nvPr>
            <p:ph type="title" hasCustomPrompt="1"/>
          </p:nvPr>
        </p:nvSpPr>
        <p:spPr>
          <a:xfrm>
            <a:off x="268287" y="270000"/>
            <a:ext cx="4652055" cy="1080000"/>
          </a:xfrm>
        </p:spPr>
        <p:txBody>
          <a:bodyPr anchor="ctr"/>
          <a:lstStyle>
            <a:lvl1pPr>
              <a:defRPr sz="3200"/>
            </a:lvl1pPr>
          </a:lstStyle>
          <a:p>
            <a:r>
              <a:rPr lang="en-US" dirty="0"/>
              <a:t>Double tap/click to add title</a:t>
            </a:r>
            <a:endParaRPr lang="en-GB" dirty="0"/>
          </a:p>
        </p:txBody>
      </p:sp>
      <p:sp>
        <p:nvSpPr>
          <p:cNvPr id="3" name="Content Placeholder 2">
            <a:extLst>
              <a:ext uri="{FF2B5EF4-FFF2-40B4-BE49-F238E27FC236}">
                <a16:creationId xmlns:a16="http://schemas.microsoft.com/office/drawing/2014/main" id="{8B7A5F7D-E1DC-43C7-A9D8-877F83C8AC47}"/>
              </a:ext>
            </a:extLst>
          </p:cNvPr>
          <p:cNvSpPr>
            <a:spLocks noGrp="1"/>
          </p:cNvSpPr>
          <p:nvPr>
            <p:ph idx="1" hasCustomPrompt="1"/>
          </p:nvPr>
        </p:nvSpPr>
        <p:spPr>
          <a:xfrm>
            <a:off x="5190343" y="270000"/>
            <a:ext cx="6731102" cy="55484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3C0FB532-4C41-4C52-8037-35AD9E551E58}"/>
              </a:ext>
            </a:extLst>
          </p:cNvPr>
          <p:cNvSpPr>
            <a:spLocks noGrp="1"/>
          </p:cNvSpPr>
          <p:nvPr>
            <p:ph type="body" sz="half" idx="2" hasCustomPrompt="1"/>
          </p:nvPr>
        </p:nvSpPr>
        <p:spPr>
          <a:xfrm>
            <a:off x="268288" y="1625085"/>
            <a:ext cx="4652056" cy="41933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Double tap/click to add text</a:t>
            </a:r>
          </a:p>
        </p:txBody>
      </p:sp>
    </p:spTree>
    <p:extLst>
      <p:ext uri="{BB962C8B-B14F-4D97-AF65-F5344CB8AC3E}">
        <p14:creationId xmlns:p14="http://schemas.microsoft.com/office/powerpoint/2010/main" val="81952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3B36411-5253-4313-B367-55E9BF8006AF}"/>
              </a:ext>
            </a:extLst>
          </p:cNvPr>
          <p:cNvSpPr>
            <a:spLocks noGrp="1"/>
          </p:cNvSpPr>
          <p:nvPr>
            <p:ph type="pic" idx="1" hasCustomPrompt="1"/>
          </p:nvPr>
        </p:nvSpPr>
        <p:spPr>
          <a:xfrm>
            <a:off x="5190343" y="265894"/>
            <a:ext cx="6729514" cy="554163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Double tap/click to add picture</a:t>
            </a:r>
          </a:p>
        </p:txBody>
      </p:sp>
      <p:sp>
        <p:nvSpPr>
          <p:cNvPr id="4" name="Text Placeholder 3">
            <a:extLst>
              <a:ext uri="{FF2B5EF4-FFF2-40B4-BE49-F238E27FC236}">
                <a16:creationId xmlns:a16="http://schemas.microsoft.com/office/drawing/2014/main" id="{798020FF-3EE4-42E8-B698-A3A31BCA901C}"/>
              </a:ext>
            </a:extLst>
          </p:cNvPr>
          <p:cNvSpPr>
            <a:spLocks noGrp="1"/>
          </p:cNvSpPr>
          <p:nvPr>
            <p:ph type="body" sz="half" idx="2" hasCustomPrompt="1"/>
          </p:nvPr>
        </p:nvSpPr>
        <p:spPr>
          <a:xfrm>
            <a:off x="272143" y="1597026"/>
            <a:ext cx="4648200" cy="42105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Double tap/click to add text</a:t>
            </a:r>
          </a:p>
        </p:txBody>
      </p:sp>
      <p:sp>
        <p:nvSpPr>
          <p:cNvPr id="9" name="Title 8">
            <a:extLst>
              <a:ext uri="{FF2B5EF4-FFF2-40B4-BE49-F238E27FC236}">
                <a16:creationId xmlns:a16="http://schemas.microsoft.com/office/drawing/2014/main" id="{93FB16F6-8822-4511-A27C-1EBBF7942A30}"/>
              </a:ext>
            </a:extLst>
          </p:cNvPr>
          <p:cNvSpPr>
            <a:spLocks noGrp="1"/>
          </p:cNvSpPr>
          <p:nvPr>
            <p:ph type="title" hasCustomPrompt="1"/>
          </p:nvPr>
        </p:nvSpPr>
        <p:spPr>
          <a:xfrm>
            <a:off x="272142" y="265894"/>
            <a:ext cx="4648200" cy="1080000"/>
          </a:xfrm>
        </p:spPr>
        <p:txBody>
          <a:bodyPr/>
          <a:lstStyle>
            <a:lvl1pPr>
              <a:defRPr/>
            </a:lvl1pPr>
          </a:lstStyle>
          <a:p>
            <a:r>
              <a:rPr lang="en-US" dirty="0"/>
              <a:t>Double tap/click to add title</a:t>
            </a:r>
            <a:endParaRPr lang="en-GB" dirty="0"/>
          </a:p>
        </p:txBody>
      </p:sp>
    </p:spTree>
    <p:extLst>
      <p:ext uri="{BB962C8B-B14F-4D97-AF65-F5344CB8AC3E}">
        <p14:creationId xmlns:p14="http://schemas.microsoft.com/office/powerpoint/2010/main" val="319936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BE76AC-9813-4FFE-A72C-1894B010A58E}"/>
              </a:ext>
            </a:extLst>
          </p:cNvPr>
          <p:cNvSpPr>
            <a:spLocks noGrp="1"/>
          </p:cNvSpPr>
          <p:nvPr>
            <p:ph type="title"/>
          </p:nvPr>
        </p:nvSpPr>
        <p:spPr>
          <a:xfrm>
            <a:off x="0" y="0"/>
            <a:ext cx="12192000" cy="630000"/>
          </a:xfrm>
          <a:prstGeom prst="rect">
            <a:avLst/>
          </a:prstGeom>
          <a:solidFill>
            <a:schemeClr val="tx1"/>
          </a:solidFill>
        </p:spPr>
        <p:txBody>
          <a:bodyPr vert="horz" lIns="288000" tIns="45720" rIns="91440" bIns="45720" rtlCol="0" anchor="ctr">
            <a:normAutofit/>
          </a:bodyPr>
          <a:lstStyle/>
          <a:p>
            <a:r>
              <a:rPr lang="en-US" dirty="0"/>
              <a:t>Double tap/click to add title</a:t>
            </a:r>
            <a:endParaRPr lang="en-GB" dirty="0"/>
          </a:p>
        </p:txBody>
      </p:sp>
      <p:sp>
        <p:nvSpPr>
          <p:cNvPr id="3" name="Text Placeholder 2">
            <a:extLst>
              <a:ext uri="{FF2B5EF4-FFF2-40B4-BE49-F238E27FC236}">
                <a16:creationId xmlns:a16="http://schemas.microsoft.com/office/drawing/2014/main" id="{0030F6D5-B56E-4CE2-84B1-801B28505016}"/>
              </a:ext>
            </a:extLst>
          </p:cNvPr>
          <p:cNvSpPr>
            <a:spLocks noGrp="1"/>
          </p:cNvSpPr>
          <p:nvPr>
            <p:ph type="body" idx="1"/>
          </p:nvPr>
        </p:nvSpPr>
        <p:spPr>
          <a:xfrm>
            <a:off x="270000" y="900000"/>
            <a:ext cx="11657515" cy="4814392"/>
          </a:xfrm>
          <a:prstGeom prst="rect">
            <a:avLst/>
          </a:prstGeom>
        </p:spPr>
        <p:txBody>
          <a:bodyPr vert="horz" lIns="91440" tIns="45720" rIns="91440" bIns="45720" rtlCol="0">
            <a:normAutofit/>
          </a:body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6" name="Group 25">
            <a:extLst>
              <a:ext uri="{FF2B5EF4-FFF2-40B4-BE49-F238E27FC236}">
                <a16:creationId xmlns:a16="http://schemas.microsoft.com/office/drawing/2014/main" id="{73C85E62-2E14-4CA6-9461-E933C1AC1FBF}"/>
              </a:ext>
            </a:extLst>
          </p:cNvPr>
          <p:cNvGrpSpPr/>
          <p:nvPr userDrawn="1"/>
        </p:nvGrpSpPr>
        <p:grpSpPr>
          <a:xfrm>
            <a:off x="-1" y="5813810"/>
            <a:ext cx="12199659" cy="72000"/>
            <a:chOff x="-1" y="6083732"/>
            <a:chExt cx="12199659" cy="72000"/>
          </a:xfrm>
        </p:grpSpPr>
        <p:sp>
          <p:nvSpPr>
            <p:cNvPr id="20" name="Rectangle 19">
              <a:extLst>
                <a:ext uri="{FF2B5EF4-FFF2-40B4-BE49-F238E27FC236}">
                  <a16:creationId xmlns:a16="http://schemas.microsoft.com/office/drawing/2014/main" id="{DFBDF45A-D254-4992-ACE3-426973E8408E}"/>
                </a:ext>
              </a:extLst>
            </p:cNvPr>
            <p:cNvSpPr/>
            <p:nvPr userDrawn="1"/>
          </p:nvSpPr>
          <p:spPr>
            <a:xfrm>
              <a:off x="11542578" y="6083732"/>
              <a:ext cx="657080" cy="70253"/>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E22AF7F-8BCE-44DD-BE41-C109A3DAD6C4}"/>
                </a:ext>
              </a:extLst>
            </p:cNvPr>
            <p:cNvSpPr/>
            <p:nvPr userDrawn="1"/>
          </p:nvSpPr>
          <p:spPr>
            <a:xfrm>
              <a:off x="10724671" y="6083732"/>
              <a:ext cx="831691" cy="7025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626D972-DB01-4BB5-ABD6-D06ED630BCDD}"/>
                </a:ext>
              </a:extLst>
            </p:cNvPr>
            <p:cNvSpPr/>
            <p:nvPr userDrawn="1"/>
          </p:nvSpPr>
          <p:spPr>
            <a:xfrm>
              <a:off x="-1" y="6083732"/>
              <a:ext cx="10871711" cy="72000"/>
            </a:xfrm>
            <a:prstGeom prst="rect">
              <a:avLst/>
            </a:prstGeom>
            <a:solidFill>
              <a:srgbClr val="FFC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a:extLst>
              <a:ext uri="{FF2B5EF4-FFF2-40B4-BE49-F238E27FC236}">
                <a16:creationId xmlns:a16="http://schemas.microsoft.com/office/drawing/2014/main" id="{9D74F24A-DA25-4C10-AA38-220B1D2438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41999" y="6406799"/>
            <a:ext cx="1667435" cy="257526"/>
          </a:xfrm>
          <a:prstGeom prst="rect">
            <a:avLst/>
          </a:prstGeom>
        </p:spPr>
      </p:pic>
      <p:sp>
        <p:nvSpPr>
          <p:cNvPr id="16" name="Date Placeholder 3">
            <a:extLst>
              <a:ext uri="{FF2B5EF4-FFF2-40B4-BE49-F238E27FC236}">
                <a16:creationId xmlns:a16="http://schemas.microsoft.com/office/drawing/2014/main" id="{DE172B89-23DC-42F2-9453-F0869D2C9175}"/>
              </a:ext>
            </a:extLst>
          </p:cNvPr>
          <p:cNvSpPr txBox="1">
            <a:spLocks noGrp="1"/>
          </p:cNvSpPr>
          <p:nvPr userDrawn="1"/>
        </p:nvSpPr>
        <p:spPr bwMode="auto">
          <a:xfrm>
            <a:off x="0" y="6174185"/>
            <a:ext cx="12199659" cy="232614"/>
          </a:xfrm>
          <a:prstGeom prst="rect">
            <a:avLst/>
          </a:prstGeom>
          <a:noFill/>
          <a:ln>
            <a:miter lim="800000"/>
            <a:headEnd/>
            <a:tailEnd/>
          </a:ln>
        </p:spPr>
        <p:txBody>
          <a:bodyPr/>
          <a:lstStyle/>
          <a:p>
            <a:pPr algn="ctr">
              <a:defRPr/>
            </a:pPr>
            <a:fld id="{7E1A506D-7525-4645-B5EA-B496D04FDEEB}" type="slidenum">
              <a:rPr lang="en-GB" sz="900" b="0" smtClean="0">
                <a:solidFill>
                  <a:schemeClr val="tx1"/>
                </a:solidFill>
                <a:latin typeface="Arial Narrow" panose="020B0606020202030204" pitchFamily="34" charset="0"/>
                <a:cs typeface="Arial" pitchFamily="34" charset="0"/>
              </a:rPr>
              <a:pPr algn="ctr">
                <a:defRPr/>
              </a:pPr>
              <a:t>‹#›</a:t>
            </a:fld>
            <a:endParaRPr lang="en-GB" sz="1050" b="0" dirty="0">
              <a:solidFill>
                <a:schemeClr val="tx1"/>
              </a:solidFill>
              <a:latin typeface="Arial Narrow" panose="020B0606020202030204" pitchFamily="34" charset="0"/>
              <a:cs typeface="Arial" pitchFamily="34" charset="0"/>
            </a:endParaRPr>
          </a:p>
        </p:txBody>
      </p:sp>
      <p:sp>
        <p:nvSpPr>
          <p:cNvPr id="17" name="Rectangle 6">
            <a:extLst>
              <a:ext uri="{FF2B5EF4-FFF2-40B4-BE49-F238E27FC236}">
                <a16:creationId xmlns:a16="http://schemas.microsoft.com/office/drawing/2014/main" id="{3D14C856-DA64-4EF2-8F41-F2E26E2378C2}"/>
              </a:ext>
            </a:extLst>
          </p:cNvPr>
          <p:cNvSpPr>
            <a:spLocks noChangeArrowheads="1"/>
          </p:cNvSpPr>
          <p:nvPr userDrawn="1"/>
        </p:nvSpPr>
        <p:spPr bwMode="auto">
          <a:xfrm>
            <a:off x="0" y="6440530"/>
            <a:ext cx="12199658" cy="247751"/>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30000" dirty="0">
                <a:solidFill>
                  <a:schemeClr val="tx1"/>
                </a:solidFill>
                <a:latin typeface="Arial Narrow" panose="020B0606020202030204" pitchFamily="34" charset="0"/>
                <a:ea typeface="+mn-ea"/>
                <a:cs typeface="+mn-cs"/>
              </a:rPr>
              <a:t>© 2024 Caterpillar All Rights Reserved</a:t>
            </a:r>
            <a:endParaRPr lang="en-GB" sz="700" b="0" dirty="0">
              <a:solidFill>
                <a:schemeClr val="tx1"/>
              </a:solidFill>
              <a:latin typeface="Arial Narrow" pitchFamily="34" charset="0"/>
            </a:endParaRPr>
          </a:p>
        </p:txBody>
      </p:sp>
      <p:sp>
        <p:nvSpPr>
          <p:cNvPr id="12" name="TextBox 11">
            <a:extLst>
              <a:ext uri="{FF2B5EF4-FFF2-40B4-BE49-F238E27FC236}">
                <a16:creationId xmlns:a16="http://schemas.microsoft.com/office/drawing/2014/main" id="{F3EB0DBC-A3D1-4D51-A8D1-C5BF1AD6EABB}"/>
              </a:ext>
            </a:extLst>
          </p:cNvPr>
          <p:cNvSpPr txBox="1"/>
          <p:nvPr userDrawn="1"/>
        </p:nvSpPr>
        <p:spPr>
          <a:xfrm>
            <a:off x="83687" y="5915426"/>
            <a:ext cx="3254829" cy="307777"/>
          </a:xfrm>
          <a:prstGeom prst="rect">
            <a:avLst/>
          </a:prstGeom>
          <a:noFill/>
        </p:spPr>
        <p:txBody>
          <a:bodyPr wrap="square" rtlCol="0">
            <a:spAutoFit/>
          </a:bodyPr>
          <a:lstStyle/>
          <a:p>
            <a:r>
              <a:rPr lang="en-GB" sz="1400" dirty="0">
                <a:solidFill>
                  <a:schemeClr val="tx1"/>
                </a:solidFill>
              </a:rPr>
              <a:t>Industrial Power Systems Division</a:t>
            </a:r>
          </a:p>
        </p:txBody>
      </p:sp>
      <p:sp>
        <p:nvSpPr>
          <p:cNvPr id="13" name="TextBox 4">
            <a:extLst>
              <a:ext uri="{FF2B5EF4-FFF2-40B4-BE49-F238E27FC236}">
                <a16:creationId xmlns:a16="http://schemas.microsoft.com/office/drawing/2014/main" id="{2991272A-7FE5-4E23-A757-9DB9E9C43AFE}"/>
              </a:ext>
            </a:extLst>
          </p:cNvPr>
          <p:cNvSpPr txBox="1"/>
          <p:nvPr userDrawn="1"/>
        </p:nvSpPr>
        <p:spPr>
          <a:xfrm>
            <a:off x="83687" y="6162055"/>
            <a:ext cx="29957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kern="1200" dirty="0">
                <a:solidFill>
                  <a:schemeClr val="tx1"/>
                </a:solidFill>
                <a:effectLst/>
                <a:latin typeface="+mn-lt"/>
                <a:ea typeface="+mn-ea"/>
                <a:cs typeface="+mn-cs"/>
              </a:rPr>
              <a:t>© 2024 Caterpillar. All Rights Reserved. CAT, CATERPILLAR, LET’S DO THE WORK, their respective logos, "Caterpillar Yellow", the "Power Edge" and Cat “Modern Hex” trade dress as well as corporate and product identity used herein, are trademarks of Caterpillar and may not be used without permission.</a:t>
            </a:r>
            <a:endParaRPr lang="en-GB" sz="700" dirty="0">
              <a:latin typeface="+mn-lt"/>
            </a:endParaRPr>
          </a:p>
        </p:txBody>
      </p:sp>
      <p:sp>
        <p:nvSpPr>
          <p:cNvPr id="4" name="MSIPCMContentMarking" descr="{&quot;HashCode&quot;:135238423,&quot;Placement&quot;:&quot;Footer&quot;,&quot;Top&quot;:519.343,&quot;Left&quot;:0.0,&quot;SlideWidth&quot;:960,&quot;SlideHeight&quot;:540}">
            <a:extLst>
              <a:ext uri="{FF2B5EF4-FFF2-40B4-BE49-F238E27FC236}">
                <a16:creationId xmlns:a16="http://schemas.microsoft.com/office/drawing/2014/main" id="{9C17E204-D15D-4511-A605-C460D448436B}"/>
              </a:ext>
            </a:extLst>
          </p:cNvPr>
          <p:cNvSpPr txBox="1"/>
          <p:nvPr userDrawn="1"/>
        </p:nvSpPr>
        <p:spPr>
          <a:xfrm>
            <a:off x="0" y="6595656"/>
            <a:ext cx="1882256"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737373"/>
                </a:solidFill>
                <a:latin typeface="Calibri" panose="020F0502020204030204" pitchFamily="34" charset="0"/>
              </a:rPr>
              <a:t>Caterpillar: Confidential Green</a:t>
            </a:r>
            <a:endParaRPr lang="en-US" sz="1000" dirty="0">
              <a:solidFill>
                <a:srgbClr val="737373"/>
              </a:solidFill>
              <a:latin typeface="Calibri" panose="020F0502020204030204" pitchFamily="34" charset="0"/>
            </a:endParaRPr>
          </a:p>
        </p:txBody>
      </p:sp>
    </p:spTree>
    <p:extLst>
      <p:ext uri="{BB962C8B-B14F-4D97-AF65-F5344CB8AC3E}">
        <p14:creationId xmlns:p14="http://schemas.microsoft.com/office/powerpoint/2010/main" val="3749781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7.wmf"/><Relationship Id="rId7" Type="http://schemas.openxmlformats.org/officeDocument/2006/relationships/image" Target="../media/image19.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21.wmf"/><Relationship Id="rId5" Type="http://schemas.openxmlformats.org/officeDocument/2006/relationships/image" Target="../media/image18.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20.wmf"/></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45BA-1632-4825-8F2B-23777B43C927}"/>
              </a:ext>
            </a:extLst>
          </p:cNvPr>
          <p:cNvSpPr>
            <a:spLocks noGrp="1"/>
          </p:cNvSpPr>
          <p:nvPr>
            <p:ph type="ctrTitle"/>
          </p:nvPr>
        </p:nvSpPr>
        <p:spPr>
          <a:xfrm>
            <a:off x="0" y="801867"/>
            <a:ext cx="8980227" cy="2337118"/>
          </a:xfrm>
        </p:spPr>
        <p:txBody>
          <a:bodyPr>
            <a:noAutofit/>
          </a:bodyPr>
          <a:lstStyle/>
          <a:p>
            <a:br>
              <a:rPr lang="en-GB" sz="4800" dirty="0"/>
            </a:br>
            <a:r>
              <a:rPr lang="en-GB" sz="4800" dirty="0"/>
              <a:t>Product news</a:t>
            </a:r>
            <a:br>
              <a:rPr lang="en-GB" sz="4800" dirty="0"/>
            </a:br>
            <a:r>
              <a:rPr lang="en-GB" sz="4800" dirty="0"/>
              <a:t>New Product Introduction</a:t>
            </a:r>
            <a:br>
              <a:rPr lang="en-GB" sz="6000" dirty="0"/>
            </a:br>
            <a:endParaRPr lang="en-GB" sz="6000" dirty="0"/>
          </a:p>
        </p:txBody>
      </p:sp>
      <p:sp>
        <p:nvSpPr>
          <p:cNvPr id="3" name="Subtitle 2">
            <a:extLst>
              <a:ext uri="{FF2B5EF4-FFF2-40B4-BE49-F238E27FC236}">
                <a16:creationId xmlns:a16="http://schemas.microsoft.com/office/drawing/2014/main" id="{C2DC7B85-7141-4D48-B5A7-E1155064484D}"/>
              </a:ext>
            </a:extLst>
          </p:cNvPr>
          <p:cNvSpPr>
            <a:spLocks noGrp="1"/>
          </p:cNvSpPr>
          <p:nvPr>
            <p:ph type="subTitle" idx="1"/>
          </p:nvPr>
        </p:nvSpPr>
        <p:spPr>
          <a:xfrm>
            <a:off x="184240" y="3343741"/>
            <a:ext cx="6032140" cy="750549"/>
          </a:xfrm>
        </p:spPr>
        <p:txBody>
          <a:bodyPr>
            <a:normAutofit/>
          </a:bodyPr>
          <a:lstStyle/>
          <a:p>
            <a:r>
              <a:rPr lang="en-GB" sz="2800" b="1" dirty="0"/>
              <a:t>MC Industrial and Marine Group</a:t>
            </a:r>
          </a:p>
        </p:txBody>
      </p:sp>
    </p:spTree>
    <p:extLst>
      <p:ext uri="{BB962C8B-B14F-4D97-AF65-F5344CB8AC3E}">
        <p14:creationId xmlns:p14="http://schemas.microsoft.com/office/powerpoint/2010/main" val="3130009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8C6C-9913-170A-A618-A6BB03AB9D7A}"/>
              </a:ext>
            </a:extLst>
          </p:cNvPr>
          <p:cNvSpPr>
            <a:spLocks noGrp="1"/>
          </p:cNvSpPr>
          <p:nvPr>
            <p:ph type="title"/>
          </p:nvPr>
        </p:nvSpPr>
        <p:spPr/>
        <p:txBody>
          <a:bodyPr/>
          <a:lstStyle/>
          <a:p>
            <a:r>
              <a:rPr lang="en-US" dirty="0"/>
              <a:t>New Product Introduction – C13D</a:t>
            </a:r>
          </a:p>
        </p:txBody>
      </p:sp>
      <p:pic>
        <p:nvPicPr>
          <p:cNvPr id="5" name="Content Placeholder 4">
            <a:extLst>
              <a:ext uri="{FF2B5EF4-FFF2-40B4-BE49-F238E27FC236}">
                <a16:creationId xmlns:a16="http://schemas.microsoft.com/office/drawing/2014/main" id="{19791FC8-B613-F372-66F4-E6A0F3D91926}"/>
              </a:ext>
            </a:extLst>
          </p:cNvPr>
          <p:cNvPicPr>
            <a:picLocks noGrp="1" noChangeAspect="1"/>
          </p:cNvPicPr>
          <p:nvPr>
            <p:ph idx="1"/>
          </p:nvPr>
        </p:nvPicPr>
        <p:blipFill>
          <a:blip r:embed="rId3"/>
          <a:stretch>
            <a:fillRect/>
          </a:stretch>
        </p:blipFill>
        <p:spPr>
          <a:xfrm>
            <a:off x="1223466" y="898373"/>
            <a:ext cx="4327192" cy="4681679"/>
          </a:xfrm>
        </p:spPr>
      </p:pic>
      <p:pic>
        <p:nvPicPr>
          <p:cNvPr id="7" name="Picture 6">
            <a:extLst>
              <a:ext uri="{FF2B5EF4-FFF2-40B4-BE49-F238E27FC236}">
                <a16:creationId xmlns:a16="http://schemas.microsoft.com/office/drawing/2014/main" id="{A691208E-DB47-5168-2F38-1FC3630B4823}"/>
              </a:ext>
            </a:extLst>
          </p:cNvPr>
          <p:cNvPicPr>
            <a:picLocks noChangeAspect="1"/>
          </p:cNvPicPr>
          <p:nvPr/>
        </p:nvPicPr>
        <p:blipFill>
          <a:blip r:embed="rId4"/>
          <a:stretch>
            <a:fillRect/>
          </a:stretch>
        </p:blipFill>
        <p:spPr>
          <a:xfrm>
            <a:off x="6096000" y="630000"/>
            <a:ext cx="5341392" cy="5091932"/>
          </a:xfrm>
          <a:prstGeom prst="rect">
            <a:avLst/>
          </a:prstGeom>
        </p:spPr>
      </p:pic>
    </p:spTree>
    <p:extLst>
      <p:ext uri="{BB962C8B-B14F-4D97-AF65-F5344CB8AC3E}">
        <p14:creationId xmlns:p14="http://schemas.microsoft.com/office/powerpoint/2010/main" val="693446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C6D2-A473-2B6B-7274-5DE343E4F6E3}"/>
              </a:ext>
            </a:extLst>
          </p:cNvPr>
          <p:cNvSpPr>
            <a:spLocks noGrp="1"/>
          </p:cNvSpPr>
          <p:nvPr>
            <p:ph type="title"/>
          </p:nvPr>
        </p:nvSpPr>
        <p:spPr/>
        <p:txBody>
          <a:bodyPr/>
          <a:lstStyle/>
          <a:p>
            <a:r>
              <a:rPr lang="en-US" dirty="0"/>
              <a:t>New Product Introduction – C13D</a:t>
            </a:r>
          </a:p>
        </p:txBody>
      </p:sp>
      <p:pic>
        <p:nvPicPr>
          <p:cNvPr id="5" name="Content Placeholder 4">
            <a:extLst>
              <a:ext uri="{FF2B5EF4-FFF2-40B4-BE49-F238E27FC236}">
                <a16:creationId xmlns:a16="http://schemas.microsoft.com/office/drawing/2014/main" id="{5EF60DB6-B603-4B47-AC66-0520FBBBFA2D}"/>
              </a:ext>
            </a:extLst>
          </p:cNvPr>
          <p:cNvPicPr>
            <a:picLocks noGrp="1" noChangeAspect="1"/>
          </p:cNvPicPr>
          <p:nvPr>
            <p:ph idx="1"/>
          </p:nvPr>
        </p:nvPicPr>
        <p:blipFill>
          <a:blip r:embed="rId2"/>
          <a:stretch>
            <a:fillRect/>
          </a:stretch>
        </p:blipFill>
        <p:spPr>
          <a:xfrm>
            <a:off x="1281113" y="819430"/>
            <a:ext cx="9629774" cy="4814887"/>
          </a:xfrm>
        </p:spPr>
      </p:pic>
    </p:spTree>
    <p:extLst>
      <p:ext uri="{BB962C8B-B14F-4D97-AF65-F5344CB8AC3E}">
        <p14:creationId xmlns:p14="http://schemas.microsoft.com/office/powerpoint/2010/main" val="291617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2D4193-2EA8-A188-15A0-C0D202DDF55F}"/>
              </a:ext>
            </a:extLst>
          </p:cNvPr>
          <p:cNvSpPr>
            <a:spLocks noGrp="1"/>
          </p:cNvSpPr>
          <p:nvPr>
            <p:ph type="body" idx="1"/>
          </p:nvPr>
        </p:nvSpPr>
        <p:spPr/>
        <p:txBody>
          <a:bodyPr/>
          <a:lstStyle/>
          <a:p>
            <a:r>
              <a:rPr lang="en-US" dirty="0"/>
              <a:t>Specifications</a:t>
            </a:r>
          </a:p>
        </p:txBody>
      </p:sp>
      <p:pic>
        <p:nvPicPr>
          <p:cNvPr id="10" name="Content Placeholder 9">
            <a:extLst>
              <a:ext uri="{FF2B5EF4-FFF2-40B4-BE49-F238E27FC236}">
                <a16:creationId xmlns:a16="http://schemas.microsoft.com/office/drawing/2014/main" id="{BC6AB4B2-E735-0717-5900-F15FCC0EC674}"/>
              </a:ext>
            </a:extLst>
          </p:cNvPr>
          <p:cNvPicPr>
            <a:picLocks noGrp="1" noChangeAspect="1"/>
          </p:cNvPicPr>
          <p:nvPr>
            <p:ph sz="half" idx="2"/>
          </p:nvPr>
        </p:nvPicPr>
        <p:blipFill>
          <a:blip r:embed="rId2"/>
          <a:stretch>
            <a:fillRect/>
          </a:stretch>
        </p:blipFill>
        <p:spPr>
          <a:xfrm>
            <a:off x="697429" y="1426030"/>
            <a:ext cx="5003284" cy="4106863"/>
          </a:xfrm>
        </p:spPr>
      </p:pic>
      <p:sp>
        <p:nvSpPr>
          <p:cNvPr id="4" name="Text Placeholder 3">
            <a:extLst>
              <a:ext uri="{FF2B5EF4-FFF2-40B4-BE49-F238E27FC236}">
                <a16:creationId xmlns:a16="http://schemas.microsoft.com/office/drawing/2014/main" id="{357328C3-8002-94A3-3C7F-889592CB7DD3}"/>
              </a:ext>
            </a:extLst>
          </p:cNvPr>
          <p:cNvSpPr>
            <a:spLocks noGrp="1"/>
          </p:cNvSpPr>
          <p:nvPr>
            <p:ph type="body" sz="quarter" idx="3"/>
          </p:nvPr>
        </p:nvSpPr>
        <p:spPr/>
        <p:txBody>
          <a:bodyPr/>
          <a:lstStyle/>
          <a:p>
            <a:r>
              <a:rPr lang="en-US" dirty="0"/>
              <a:t>Availability</a:t>
            </a:r>
          </a:p>
        </p:txBody>
      </p:sp>
      <p:pic>
        <p:nvPicPr>
          <p:cNvPr id="8" name="Content Placeholder 7">
            <a:extLst>
              <a:ext uri="{FF2B5EF4-FFF2-40B4-BE49-F238E27FC236}">
                <a16:creationId xmlns:a16="http://schemas.microsoft.com/office/drawing/2014/main" id="{BDF624C9-2D81-C4F8-2304-E61CACFA4B9C}"/>
              </a:ext>
            </a:extLst>
          </p:cNvPr>
          <p:cNvPicPr>
            <a:picLocks noGrp="1" noChangeAspect="1"/>
          </p:cNvPicPr>
          <p:nvPr>
            <p:ph sz="quarter" idx="4"/>
          </p:nvPr>
        </p:nvPicPr>
        <p:blipFill>
          <a:blip r:embed="rId3"/>
          <a:stretch>
            <a:fillRect/>
          </a:stretch>
        </p:blipFill>
        <p:spPr>
          <a:xfrm>
            <a:off x="6491652" y="2050711"/>
            <a:ext cx="5162550" cy="2857500"/>
          </a:xfrm>
        </p:spPr>
      </p:pic>
      <p:sp>
        <p:nvSpPr>
          <p:cNvPr id="6" name="Title 5">
            <a:extLst>
              <a:ext uri="{FF2B5EF4-FFF2-40B4-BE49-F238E27FC236}">
                <a16:creationId xmlns:a16="http://schemas.microsoft.com/office/drawing/2014/main" id="{9B609794-A708-026D-D2AE-96BA0033BE65}"/>
              </a:ext>
            </a:extLst>
          </p:cNvPr>
          <p:cNvSpPr>
            <a:spLocks noGrp="1"/>
          </p:cNvSpPr>
          <p:nvPr>
            <p:ph type="title"/>
          </p:nvPr>
        </p:nvSpPr>
        <p:spPr>
          <a:xfrm>
            <a:off x="0" y="6985"/>
            <a:ext cx="12192000" cy="630000"/>
          </a:xfrm>
        </p:spPr>
        <p:txBody>
          <a:bodyPr/>
          <a:lstStyle/>
          <a:p>
            <a:r>
              <a:rPr lang="en-US" dirty="0"/>
              <a:t>New Product Introduction – C13D</a:t>
            </a:r>
          </a:p>
        </p:txBody>
      </p:sp>
    </p:spTree>
    <p:extLst>
      <p:ext uri="{BB962C8B-B14F-4D97-AF65-F5344CB8AC3E}">
        <p14:creationId xmlns:p14="http://schemas.microsoft.com/office/powerpoint/2010/main" val="2009298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BB2D-082A-6308-2D34-B859C3C7AD15}"/>
              </a:ext>
            </a:extLst>
          </p:cNvPr>
          <p:cNvSpPr>
            <a:spLocks noGrp="1"/>
          </p:cNvSpPr>
          <p:nvPr>
            <p:ph type="title"/>
          </p:nvPr>
        </p:nvSpPr>
        <p:spPr/>
        <p:txBody>
          <a:bodyPr/>
          <a:lstStyle/>
          <a:p>
            <a:r>
              <a:rPr lang="en-US" dirty="0"/>
              <a:t>New Product Introduction - C13D Ratings</a:t>
            </a:r>
          </a:p>
        </p:txBody>
      </p:sp>
      <p:pic>
        <p:nvPicPr>
          <p:cNvPr id="9" name="Content Placeholder 8">
            <a:extLst>
              <a:ext uri="{FF2B5EF4-FFF2-40B4-BE49-F238E27FC236}">
                <a16:creationId xmlns:a16="http://schemas.microsoft.com/office/drawing/2014/main" id="{A4DC194A-31A8-6A41-F6A6-0A5C0D67C42F}"/>
              </a:ext>
            </a:extLst>
          </p:cNvPr>
          <p:cNvPicPr>
            <a:picLocks noGrp="1" noChangeAspect="1"/>
          </p:cNvPicPr>
          <p:nvPr>
            <p:ph idx="1"/>
          </p:nvPr>
        </p:nvPicPr>
        <p:blipFill>
          <a:blip r:embed="rId2"/>
          <a:stretch>
            <a:fillRect/>
          </a:stretch>
        </p:blipFill>
        <p:spPr>
          <a:xfrm>
            <a:off x="668740" y="878893"/>
            <a:ext cx="10699845" cy="4786011"/>
          </a:xfrm>
        </p:spPr>
      </p:pic>
    </p:spTree>
    <p:extLst>
      <p:ext uri="{BB962C8B-B14F-4D97-AF65-F5344CB8AC3E}">
        <p14:creationId xmlns:p14="http://schemas.microsoft.com/office/powerpoint/2010/main" val="3411748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ADA9B-B571-2AC5-F68A-B485F6F73615}"/>
              </a:ext>
            </a:extLst>
          </p:cNvPr>
          <p:cNvSpPr>
            <a:spLocks noGrp="1"/>
          </p:cNvSpPr>
          <p:nvPr>
            <p:ph type="title"/>
          </p:nvPr>
        </p:nvSpPr>
        <p:spPr/>
        <p:txBody>
          <a:bodyPr/>
          <a:lstStyle/>
          <a:p>
            <a:r>
              <a:rPr lang="en-US" dirty="0"/>
              <a:t>New Product Introduction - C13D Comparisons</a:t>
            </a:r>
          </a:p>
        </p:txBody>
      </p:sp>
      <p:pic>
        <p:nvPicPr>
          <p:cNvPr id="9" name="Content Placeholder 8">
            <a:extLst>
              <a:ext uri="{FF2B5EF4-FFF2-40B4-BE49-F238E27FC236}">
                <a16:creationId xmlns:a16="http://schemas.microsoft.com/office/drawing/2014/main" id="{2F7A2B58-3790-3F8D-361A-79EFD85D7E4F}"/>
              </a:ext>
            </a:extLst>
          </p:cNvPr>
          <p:cNvPicPr>
            <a:picLocks noGrp="1" noChangeAspect="1"/>
          </p:cNvPicPr>
          <p:nvPr>
            <p:ph idx="1"/>
          </p:nvPr>
        </p:nvPicPr>
        <p:blipFill>
          <a:blip r:embed="rId2"/>
          <a:stretch>
            <a:fillRect/>
          </a:stretch>
        </p:blipFill>
        <p:spPr>
          <a:xfrm>
            <a:off x="565506" y="845522"/>
            <a:ext cx="11060988" cy="4814887"/>
          </a:xfrm>
        </p:spPr>
      </p:pic>
    </p:spTree>
    <p:extLst>
      <p:ext uri="{BB962C8B-B14F-4D97-AF65-F5344CB8AC3E}">
        <p14:creationId xmlns:p14="http://schemas.microsoft.com/office/powerpoint/2010/main" val="3468274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CE63C-BEB0-9468-77AC-45B95F71E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2D0D8-6BC5-7DED-ED58-99B408AB56B6}"/>
              </a:ext>
            </a:extLst>
          </p:cNvPr>
          <p:cNvSpPr>
            <a:spLocks noGrp="1"/>
          </p:cNvSpPr>
          <p:nvPr>
            <p:ph type="title"/>
          </p:nvPr>
        </p:nvSpPr>
        <p:spPr/>
        <p:txBody>
          <a:bodyPr/>
          <a:lstStyle/>
          <a:p>
            <a:r>
              <a:rPr lang="en-US" dirty="0"/>
              <a:t>Organization</a:t>
            </a:r>
          </a:p>
        </p:txBody>
      </p:sp>
      <p:pic>
        <p:nvPicPr>
          <p:cNvPr id="11" name="Picture 10">
            <a:extLst>
              <a:ext uri="{FF2B5EF4-FFF2-40B4-BE49-F238E27FC236}">
                <a16:creationId xmlns:a16="http://schemas.microsoft.com/office/drawing/2014/main" id="{4C8218DA-EAA3-942D-6F1D-E785F8E80565}"/>
              </a:ext>
            </a:extLst>
          </p:cNvPr>
          <p:cNvPicPr>
            <a:picLocks noChangeAspect="1"/>
          </p:cNvPicPr>
          <p:nvPr/>
        </p:nvPicPr>
        <p:blipFill>
          <a:blip r:embed="rId2"/>
          <a:stretch>
            <a:fillRect/>
          </a:stretch>
        </p:blipFill>
        <p:spPr>
          <a:xfrm>
            <a:off x="2120713" y="792818"/>
            <a:ext cx="7950573" cy="4851966"/>
          </a:xfrm>
          <a:prstGeom prst="rect">
            <a:avLst/>
          </a:prstGeom>
        </p:spPr>
      </p:pic>
    </p:spTree>
    <p:extLst>
      <p:ext uri="{BB962C8B-B14F-4D97-AF65-F5344CB8AC3E}">
        <p14:creationId xmlns:p14="http://schemas.microsoft.com/office/powerpoint/2010/main" val="3196259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9A9B-E9BF-665C-CF7A-E1067BE306EA}"/>
              </a:ext>
            </a:extLst>
          </p:cNvPr>
          <p:cNvSpPr>
            <a:spLocks noGrp="1"/>
          </p:cNvSpPr>
          <p:nvPr>
            <p:ph type="title"/>
          </p:nvPr>
        </p:nvSpPr>
        <p:spPr/>
        <p:txBody>
          <a:bodyPr/>
          <a:lstStyle/>
          <a:p>
            <a:r>
              <a:rPr lang="en-US" dirty="0"/>
              <a:t>CBI Terex</a:t>
            </a:r>
          </a:p>
        </p:txBody>
      </p:sp>
      <p:pic>
        <p:nvPicPr>
          <p:cNvPr id="8" name="Content Placeholder 7">
            <a:extLst>
              <a:ext uri="{FF2B5EF4-FFF2-40B4-BE49-F238E27FC236}">
                <a16:creationId xmlns:a16="http://schemas.microsoft.com/office/drawing/2014/main" id="{CBF0E82F-7CFA-7ED4-495C-11318B418B26}"/>
              </a:ext>
            </a:extLst>
          </p:cNvPr>
          <p:cNvPicPr>
            <a:picLocks noGrp="1" noChangeAspect="1"/>
          </p:cNvPicPr>
          <p:nvPr>
            <p:ph idx="1"/>
          </p:nvPr>
        </p:nvPicPr>
        <p:blipFill>
          <a:blip r:embed="rId2"/>
          <a:stretch>
            <a:fillRect/>
          </a:stretch>
        </p:blipFill>
        <p:spPr>
          <a:xfrm>
            <a:off x="513157" y="1018501"/>
            <a:ext cx="3653264" cy="2683744"/>
          </a:xfrm>
        </p:spPr>
      </p:pic>
      <p:pic>
        <p:nvPicPr>
          <p:cNvPr id="14" name="Picture 13">
            <a:extLst>
              <a:ext uri="{FF2B5EF4-FFF2-40B4-BE49-F238E27FC236}">
                <a16:creationId xmlns:a16="http://schemas.microsoft.com/office/drawing/2014/main" id="{01D204A1-05C2-5D8C-702B-440BE23F0D62}"/>
              </a:ext>
            </a:extLst>
          </p:cNvPr>
          <p:cNvPicPr>
            <a:picLocks noChangeAspect="1"/>
          </p:cNvPicPr>
          <p:nvPr/>
        </p:nvPicPr>
        <p:blipFill>
          <a:blip r:embed="rId3"/>
          <a:stretch>
            <a:fillRect/>
          </a:stretch>
        </p:blipFill>
        <p:spPr>
          <a:xfrm>
            <a:off x="4067831" y="906999"/>
            <a:ext cx="2989561" cy="1591712"/>
          </a:xfrm>
          <a:prstGeom prst="rect">
            <a:avLst/>
          </a:prstGeom>
        </p:spPr>
      </p:pic>
      <p:sp>
        <p:nvSpPr>
          <p:cNvPr id="15" name="TextBox 14">
            <a:extLst>
              <a:ext uri="{FF2B5EF4-FFF2-40B4-BE49-F238E27FC236}">
                <a16:creationId xmlns:a16="http://schemas.microsoft.com/office/drawing/2014/main" id="{1C6C8B8C-3634-4BEB-019F-D1AC9FA74D9A}"/>
              </a:ext>
            </a:extLst>
          </p:cNvPr>
          <p:cNvSpPr txBox="1"/>
          <p:nvPr/>
        </p:nvSpPr>
        <p:spPr>
          <a:xfrm>
            <a:off x="968189" y="3813747"/>
            <a:ext cx="2743200" cy="276999"/>
          </a:xfrm>
          <a:prstGeom prst="rect">
            <a:avLst/>
          </a:prstGeom>
          <a:noFill/>
        </p:spPr>
        <p:txBody>
          <a:bodyPr wrap="square" rtlCol="0">
            <a:spAutoFit/>
          </a:bodyPr>
          <a:lstStyle/>
          <a:p>
            <a:r>
              <a:rPr lang="en-US" sz="1200" dirty="0"/>
              <a:t>CBI/Terex C27 IPU, built in Londonderry, NH</a:t>
            </a:r>
          </a:p>
        </p:txBody>
      </p:sp>
      <p:pic>
        <p:nvPicPr>
          <p:cNvPr id="17" name="Picture 16">
            <a:extLst>
              <a:ext uri="{FF2B5EF4-FFF2-40B4-BE49-F238E27FC236}">
                <a16:creationId xmlns:a16="http://schemas.microsoft.com/office/drawing/2014/main" id="{0485C7EB-DBA1-818B-F07C-C0DBBD4496D6}"/>
              </a:ext>
            </a:extLst>
          </p:cNvPr>
          <p:cNvPicPr>
            <a:picLocks noChangeAspect="1"/>
          </p:cNvPicPr>
          <p:nvPr/>
        </p:nvPicPr>
        <p:blipFill>
          <a:blip r:embed="rId4"/>
          <a:stretch>
            <a:fillRect/>
          </a:stretch>
        </p:blipFill>
        <p:spPr>
          <a:xfrm>
            <a:off x="5273022" y="3160849"/>
            <a:ext cx="2568949" cy="2235260"/>
          </a:xfrm>
          <a:prstGeom prst="rect">
            <a:avLst/>
          </a:prstGeom>
        </p:spPr>
      </p:pic>
      <p:sp>
        <p:nvSpPr>
          <p:cNvPr id="18" name="TextBox 17">
            <a:extLst>
              <a:ext uri="{FF2B5EF4-FFF2-40B4-BE49-F238E27FC236}">
                <a16:creationId xmlns:a16="http://schemas.microsoft.com/office/drawing/2014/main" id="{1E9DD694-26CD-EB8B-B2CB-B8134C8C7B65}"/>
              </a:ext>
            </a:extLst>
          </p:cNvPr>
          <p:cNvSpPr txBox="1"/>
          <p:nvPr/>
        </p:nvSpPr>
        <p:spPr>
          <a:xfrm>
            <a:off x="4778187" y="5447465"/>
            <a:ext cx="3801035" cy="261610"/>
          </a:xfrm>
          <a:prstGeom prst="rect">
            <a:avLst/>
          </a:prstGeom>
          <a:noFill/>
        </p:spPr>
        <p:txBody>
          <a:bodyPr wrap="square" rtlCol="0">
            <a:spAutoFit/>
          </a:bodyPr>
          <a:lstStyle/>
          <a:p>
            <a:r>
              <a:rPr lang="en-US" sz="1100" dirty="0"/>
              <a:t>MC Designed &amp; Fabricated C9.3B IPU for new model 790 chipper </a:t>
            </a:r>
          </a:p>
        </p:txBody>
      </p:sp>
      <p:sp>
        <p:nvSpPr>
          <p:cNvPr id="19" name="TextBox 18">
            <a:extLst>
              <a:ext uri="{FF2B5EF4-FFF2-40B4-BE49-F238E27FC236}">
                <a16:creationId xmlns:a16="http://schemas.microsoft.com/office/drawing/2014/main" id="{535EF341-FE37-9CBB-88E3-BCF9758A274A}"/>
              </a:ext>
            </a:extLst>
          </p:cNvPr>
          <p:cNvSpPr txBox="1"/>
          <p:nvPr/>
        </p:nvSpPr>
        <p:spPr>
          <a:xfrm>
            <a:off x="7485529" y="768661"/>
            <a:ext cx="4329953" cy="2677656"/>
          </a:xfrm>
          <a:prstGeom prst="rect">
            <a:avLst/>
          </a:prstGeom>
          <a:noFill/>
        </p:spPr>
        <p:txBody>
          <a:bodyPr wrap="square" rtlCol="0">
            <a:spAutoFit/>
          </a:bodyPr>
          <a:lstStyle/>
          <a:p>
            <a:r>
              <a:rPr lang="en-US" sz="1200" b="1" dirty="0"/>
              <a:t>Services Provided:</a:t>
            </a:r>
          </a:p>
          <a:p>
            <a:endParaRPr lang="en-US" sz="1200" dirty="0"/>
          </a:p>
          <a:p>
            <a:pPr marL="628650" lvl="1" indent="-171450">
              <a:buFont typeface="Arial" panose="020B0604020202020204" pitchFamily="34" charset="0"/>
              <a:buChar char="•"/>
            </a:pPr>
            <a:r>
              <a:rPr lang="en-US" sz="1200" dirty="0"/>
              <a:t>Currently producing 80 assemblies / year</a:t>
            </a:r>
          </a:p>
          <a:p>
            <a:pPr marL="628650" lvl="1" indent="-171450">
              <a:buFont typeface="Arial" panose="020B0604020202020204" pitchFamily="34" charset="0"/>
              <a:buChar char="•"/>
            </a:pPr>
            <a:r>
              <a:rPr lang="en-US" sz="1200" dirty="0"/>
              <a:t>C9.3B thru C32 IPU Manufacturing/Packaging</a:t>
            </a:r>
          </a:p>
          <a:p>
            <a:pPr marL="628650" lvl="1" indent="-171450">
              <a:buFont typeface="Arial" panose="020B0604020202020204" pitchFamily="34" charset="0"/>
              <a:buChar char="•"/>
            </a:pPr>
            <a:r>
              <a:rPr lang="en-US" sz="1200" dirty="0"/>
              <a:t>Application audits</a:t>
            </a:r>
          </a:p>
          <a:p>
            <a:pPr marL="628650" lvl="1" indent="-171450">
              <a:buFont typeface="Arial" panose="020B0604020202020204" pitchFamily="34" charset="0"/>
              <a:buChar char="•"/>
            </a:pPr>
            <a:r>
              <a:rPr lang="en-US" sz="1200" dirty="0"/>
              <a:t>Engineering Support</a:t>
            </a:r>
          </a:p>
          <a:p>
            <a:pPr marL="628650" lvl="1" indent="-171450">
              <a:buFont typeface="Arial" panose="020B0604020202020204" pitchFamily="34" charset="0"/>
              <a:buChar char="•"/>
            </a:pPr>
            <a:r>
              <a:rPr lang="en-US" sz="1200" dirty="0"/>
              <a:t>Installation Support</a:t>
            </a:r>
          </a:p>
          <a:p>
            <a:pPr marL="628650" lvl="1" indent="-171450">
              <a:buFont typeface="Arial" panose="020B0604020202020204" pitchFamily="34" charset="0"/>
              <a:buChar char="•"/>
            </a:pPr>
            <a:r>
              <a:rPr lang="en-US" sz="1200" dirty="0"/>
              <a:t>New Engine Sales</a:t>
            </a:r>
          </a:p>
          <a:p>
            <a:pPr marL="628650" lvl="1" indent="-171450">
              <a:buFont typeface="Arial" panose="020B0604020202020204" pitchFamily="34" charset="0"/>
              <a:buChar char="•"/>
            </a:pPr>
            <a:r>
              <a:rPr lang="en-US" sz="1200" dirty="0"/>
              <a:t>Production schedule, planning, inventory management</a:t>
            </a:r>
          </a:p>
          <a:p>
            <a:pPr marL="628650" lvl="1" indent="-171450">
              <a:buFont typeface="Arial" panose="020B0604020202020204" pitchFamily="34" charset="0"/>
              <a:buChar char="•"/>
            </a:pPr>
            <a:r>
              <a:rPr lang="en-US" sz="1200" dirty="0"/>
              <a:t>Product support</a:t>
            </a:r>
          </a:p>
          <a:p>
            <a:pPr marL="628650" lvl="1" indent="-171450">
              <a:buFont typeface="Arial" panose="020B0604020202020204" pitchFamily="34" charset="0"/>
              <a:buChar char="•"/>
            </a:pPr>
            <a:r>
              <a:rPr lang="en-US" sz="1200" dirty="0"/>
              <a:t>TVA procurement and support</a:t>
            </a:r>
          </a:p>
          <a:p>
            <a:pPr marL="628650" lvl="1" indent="-171450">
              <a:buFont typeface="Arial" panose="020B0604020202020204" pitchFamily="34" charset="0"/>
              <a:buChar char="•"/>
            </a:pPr>
            <a:r>
              <a:rPr lang="en-US" sz="1200" dirty="0"/>
              <a:t>Warehouse and manage customer supplied product</a:t>
            </a:r>
          </a:p>
          <a:p>
            <a:pPr marL="1085850" lvl="2" indent="-171450">
              <a:buFont typeface="Arial" panose="020B0604020202020204" pitchFamily="34" charset="0"/>
              <a:buChar char="•"/>
            </a:pPr>
            <a:r>
              <a:rPr lang="en-US" sz="1200" dirty="0"/>
              <a:t>Radiators/ Clutches/Fans/Couplings</a:t>
            </a:r>
          </a:p>
          <a:p>
            <a:pPr marL="628650" lvl="1" indent="-171450">
              <a:buFont typeface="Arial" panose="020B0604020202020204" pitchFamily="34" charset="0"/>
              <a:buChar char="•"/>
            </a:pPr>
            <a:endParaRPr lang="en-US" sz="1200" dirty="0"/>
          </a:p>
        </p:txBody>
      </p:sp>
      <p:pic>
        <p:nvPicPr>
          <p:cNvPr id="21" name="Picture 20">
            <a:extLst>
              <a:ext uri="{FF2B5EF4-FFF2-40B4-BE49-F238E27FC236}">
                <a16:creationId xmlns:a16="http://schemas.microsoft.com/office/drawing/2014/main" id="{2AAAA521-7C77-9D54-826F-ACF21D87EDE8}"/>
              </a:ext>
            </a:extLst>
          </p:cNvPr>
          <p:cNvPicPr>
            <a:picLocks noChangeAspect="1"/>
          </p:cNvPicPr>
          <p:nvPr/>
        </p:nvPicPr>
        <p:blipFill>
          <a:blip r:embed="rId5"/>
          <a:stretch>
            <a:fillRect/>
          </a:stretch>
        </p:blipFill>
        <p:spPr>
          <a:xfrm>
            <a:off x="3261511" y="4191126"/>
            <a:ext cx="1612639" cy="1204983"/>
          </a:xfrm>
          <a:prstGeom prst="rect">
            <a:avLst/>
          </a:prstGeom>
        </p:spPr>
      </p:pic>
      <p:pic>
        <p:nvPicPr>
          <p:cNvPr id="23" name="Picture 22">
            <a:extLst>
              <a:ext uri="{FF2B5EF4-FFF2-40B4-BE49-F238E27FC236}">
                <a16:creationId xmlns:a16="http://schemas.microsoft.com/office/drawing/2014/main" id="{2719C7AB-7736-737A-D525-F312103F8557}"/>
              </a:ext>
            </a:extLst>
          </p:cNvPr>
          <p:cNvPicPr>
            <a:picLocks noChangeAspect="1"/>
          </p:cNvPicPr>
          <p:nvPr/>
        </p:nvPicPr>
        <p:blipFill>
          <a:blip r:embed="rId6"/>
          <a:stretch>
            <a:fillRect/>
          </a:stretch>
        </p:blipFill>
        <p:spPr>
          <a:xfrm>
            <a:off x="8310919" y="3308969"/>
            <a:ext cx="2749807" cy="2087140"/>
          </a:xfrm>
          <a:prstGeom prst="rect">
            <a:avLst/>
          </a:prstGeom>
        </p:spPr>
      </p:pic>
    </p:spTree>
    <p:extLst>
      <p:ext uri="{BB962C8B-B14F-4D97-AF65-F5344CB8AC3E}">
        <p14:creationId xmlns:p14="http://schemas.microsoft.com/office/powerpoint/2010/main" val="560678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88DF9-2AC2-C9F6-EC74-DC60F0177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BFC53-1EED-0767-BA0A-3E9DDE2FB63A}"/>
              </a:ext>
            </a:extLst>
          </p:cNvPr>
          <p:cNvSpPr>
            <a:spLocks noGrp="1"/>
          </p:cNvSpPr>
          <p:nvPr>
            <p:ph type="title"/>
          </p:nvPr>
        </p:nvSpPr>
        <p:spPr/>
        <p:txBody>
          <a:bodyPr/>
          <a:lstStyle/>
          <a:p>
            <a:r>
              <a:rPr lang="en-US" dirty="0"/>
              <a:t>Various Projects</a:t>
            </a:r>
          </a:p>
        </p:txBody>
      </p:sp>
      <p:pic>
        <p:nvPicPr>
          <p:cNvPr id="5" name="Picture 4">
            <a:extLst>
              <a:ext uri="{FF2B5EF4-FFF2-40B4-BE49-F238E27FC236}">
                <a16:creationId xmlns:a16="http://schemas.microsoft.com/office/drawing/2014/main" id="{31F07CF3-D05E-F380-1413-38DE2F603D8C}"/>
              </a:ext>
            </a:extLst>
          </p:cNvPr>
          <p:cNvPicPr>
            <a:picLocks noChangeAspect="1"/>
          </p:cNvPicPr>
          <p:nvPr/>
        </p:nvPicPr>
        <p:blipFill>
          <a:blip r:embed="rId2"/>
          <a:stretch>
            <a:fillRect/>
          </a:stretch>
        </p:blipFill>
        <p:spPr>
          <a:xfrm>
            <a:off x="9467116" y="2378636"/>
            <a:ext cx="2492188" cy="2076823"/>
          </a:xfrm>
          <a:prstGeom prst="rect">
            <a:avLst/>
          </a:prstGeom>
        </p:spPr>
      </p:pic>
      <p:pic>
        <p:nvPicPr>
          <p:cNvPr id="9" name="Picture 8">
            <a:extLst>
              <a:ext uri="{FF2B5EF4-FFF2-40B4-BE49-F238E27FC236}">
                <a16:creationId xmlns:a16="http://schemas.microsoft.com/office/drawing/2014/main" id="{35509D41-F3E9-C3B2-9366-91A584E4725B}"/>
              </a:ext>
            </a:extLst>
          </p:cNvPr>
          <p:cNvPicPr>
            <a:picLocks noChangeAspect="1"/>
          </p:cNvPicPr>
          <p:nvPr/>
        </p:nvPicPr>
        <p:blipFill>
          <a:blip r:embed="rId3"/>
          <a:stretch>
            <a:fillRect/>
          </a:stretch>
        </p:blipFill>
        <p:spPr>
          <a:xfrm>
            <a:off x="593506" y="1194227"/>
            <a:ext cx="3333794" cy="3261232"/>
          </a:xfrm>
          <a:prstGeom prst="rect">
            <a:avLst/>
          </a:prstGeom>
        </p:spPr>
      </p:pic>
      <p:sp>
        <p:nvSpPr>
          <p:cNvPr id="10" name="TextBox 9">
            <a:extLst>
              <a:ext uri="{FF2B5EF4-FFF2-40B4-BE49-F238E27FC236}">
                <a16:creationId xmlns:a16="http://schemas.microsoft.com/office/drawing/2014/main" id="{98D642C6-3D36-4E13-D00F-7BA408A6D7A6}"/>
              </a:ext>
            </a:extLst>
          </p:cNvPr>
          <p:cNvSpPr txBox="1"/>
          <p:nvPr/>
        </p:nvSpPr>
        <p:spPr>
          <a:xfrm>
            <a:off x="567371" y="4706469"/>
            <a:ext cx="3454891" cy="430887"/>
          </a:xfrm>
          <a:prstGeom prst="rect">
            <a:avLst/>
          </a:prstGeom>
          <a:noFill/>
        </p:spPr>
        <p:txBody>
          <a:bodyPr wrap="square" rtlCol="0">
            <a:spAutoFit/>
          </a:bodyPr>
          <a:lstStyle/>
          <a:p>
            <a:pPr algn="ctr"/>
            <a:r>
              <a:rPr lang="en-US" sz="1100" dirty="0"/>
              <a:t>Waste Treatment Roots Blower Replacement Engine</a:t>
            </a:r>
          </a:p>
          <a:p>
            <a:pPr algn="ctr"/>
            <a:r>
              <a:rPr lang="en-US" sz="1100" dirty="0"/>
              <a:t>C13B IPU, Twin Disk Transmission, MC designed frame</a:t>
            </a:r>
          </a:p>
        </p:txBody>
      </p:sp>
      <p:sp>
        <p:nvSpPr>
          <p:cNvPr id="11" name="TextBox 10">
            <a:extLst>
              <a:ext uri="{FF2B5EF4-FFF2-40B4-BE49-F238E27FC236}">
                <a16:creationId xmlns:a16="http://schemas.microsoft.com/office/drawing/2014/main" id="{6A904C80-F7ED-00F0-D657-8E2BE552C91C}"/>
              </a:ext>
            </a:extLst>
          </p:cNvPr>
          <p:cNvSpPr txBox="1"/>
          <p:nvPr/>
        </p:nvSpPr>
        <p:spPr>
          <a:xfrm>
            <a:off x="9467116" y="4868069"/>
            <a:ext cx="2492188" cy="430887"/>
          </a:xfrm>
          <a:prstGeom prst="rect">
            <a:avLst/>
          </a:prstGeom>
          <a:noFill/>
        </p:spPr>
        <p:txBody>
          <a:bodyPr wrap="square" rtlCol="0">
            <a:spAutoFit/>
          </a:bodyPr>
          <a:lstStyle/>
          <a:p>
            <a:pPr algn="ctr"/>
            <a:r>
              <a:rPr lang="en-US" sz="1100" dirty="0"/>
              <a:t>C4.4 IPU for Inland waterways vessel</a:t>
            </a:r>
          </a:p>
          <a:p>
            <a:pPr algn="ctr"/>
            <a:r>
              <a:rPr lang="en-US" sz="1100" dirty="0"/>
              <a:t>MC installed LOR power distribution </a:t>
            </a:r>
          </a:p>
        </p:txBody>
      </p:sp>
      <p:pic>
        <p:nvPicPr>
          <p:cNvPr id="24" name="Picture 23">
            <a:extLst>
              <a:ext uri="{FF2B5EF4-FFF2-40B4-BE49-F238E27FC236}">
                <a16:creationId xmlns:a16="http://schemas.microsoft.com/office/drawing/2014/main" id="{6F5A29BD-F727-7279-2EF6-8043E3075003}"/>
              </a:ext>
            </a:extLst>
          </p:cNvPr>
          <p:cNvPicPr>
            <a:picLocks noChangeAspect="1"/>
          </p:cNvPicPr>
          <p:nvPr/>
        </p:nvPicPr>
        <p:blipFill>
          <a:blip r:embed="rId4"/>
          <a:stretch>
            <a:fillRect/>
          </a:stretch>
        </p:blipFill>
        <p:spPr>
          <a:xfrm>
            <a:off x="4513854" y="1508873"/>
            <a:ext cx="3061385" cy="2631940"/>
          </a:xfrm>
          <a:prstGeom prst="rect">
            <a:avLst/>
          </a:prstGeom>
        </p:spPr>
      </p:pic>
      <p:sp>
        <p:nvSpPr>
          <p:cNvPr id="25" name="TextBox 24">
            <a:extLst>
              <a:ext uri="{FF2B5EF4-FFF2-40B4-BE49-F238E27FC236}">
                <a16:creationId xmlns:a16="http://schemas.microsoft.com/office/drawing/2014/main" id="{68DA5EEE-374C-1280-D566-67FCA867CAA0}"/>
              </a:ext>
            </a:extLst>
          </p:cNvPr>
          <p:cNvSpPr txBox="1"/>
          <p:nvPr/>
        </p:nvSpPr>
        <p:spPr>
          <a:xfrm>
            <a:off x="4939553" y="4275582"/>
            <a:ext cx="2312894" cy="430887"/>
          </a:xfrm>
          <a:prstGeom prst="rect">
            <a:avLst/>
          </a:prstGeom>
          <a:noFill/>
        </p:spPr>
        <p:txBody>
          <a:bodyPr wrap="square" rtlCol="0">
            <a:spAutoFit/>
          </a:bodyPr>
          <a:lstStyle/>
          <a:p>
            <a:pPr algn="ctr"/>
            <a:r>
              <a:rPr lang="en-US" sz="1100" dirty="0"/>
              <a:t>Ferris IS-6200 Commercial Zero Turn</a:t>
            </a:r>
          </a:p>
          <a:p>
            <a:pPr algn="ctr"/>
            <a:r>
              <a:rPr lang="en-US" sz="1100" dirty="0"/>
              <a:t>Cat C1.7</a:t>
            </a:r>
          </a:p>
        </p:txBody>
      </p:sp>
      <p:pic>
        <p:nvPicPr>
          <p:cNvPr id="29" name="Picture 28">
            <a:extLst>
              <a:ext uri="{FF2B5EF4-FFF2-40B4-BE49-F238E27FC236}">
                <a16:creationId xmlns:a16="http://schemas.microsoft.com/office/drawing/2014/main" id="{BD0641AB-4FBC-AB3F-CC0E-3F34E3F8A6F5}"/>
              </a:ext>
            </a:extLst>
          </p:cNvPr>
          <p:cNvPicPr>
            <a:picLocks noChangeAspect="1"/>
          </p:cNvPicPr>
          <p:nvPr/>
        </p:nvPicPr>
        <p:blipFill>
          <a:blip r:embed="rId5"/>
          <a:stretch>
            <a:fillRect/>
          </a:stretch>
        </p:blipFill>
        <p:spPr>
          <a:xfrm>
            <a:off x="6947647" y="1000831"/>
            <a:ext cx="2253783" cy="1377593"/>
          </a:xfrm>
          <a:prstGeom prst="rect">
            <a:avLst/>
          </a:prstGeom>
        </p:spPr>
      </p:pic>
    </p:spTree>
    <p:extLst>
      <p:ext uri="{BB962C8B-B14F-4D97-AF65-F5344CB8AC3E}">
        <p14:creationId xmlns:p14="http://schemas.microsoft.com/office/powerpoint/2010/main" val="1202185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11A72-2B83-547E-0143-DA5EC0FF3483}"/>
              </a:ext>
            </a:extLst>
          </p:cNvPr>
          <p:cNvSpPr>
            <a:spLocks noGrp="1"/>
          </p:cNvSpPr>
          <p:nvPr>
            <p:ph type="title"/>
          </p:nvPr>
        </p:nvSpPr>
        <p:spPr/>
        <p:txBody>
          <a:bodyPr/>
          <a:lstStyle/>
          <a:p>
            <a:r>
              <a:rPr lang="en-US" dirty="0"/>
              <a:t>Product Lineup</a:t>
            </a:r>
          </a:p>
        </p:txBody>
      </p:sp>
      <p:pic>
        <p:nvPicPr>
          <p:cNvPr id="5" name="Content Placeholder 4">
            <a:extLst>
              <a:ext uri="{FF2B5EF4-FFF2-40B4-BE49-F238E27FC236}">
                <a16:creationId xmlns:a16="http://schemas.microsoft.com/office/drawing/2014/main" id="{91E7A92A-EB3D-9368-8F61-CDC64015A593}"/>
              </a:ext>
            </a:extLst>
          </p:cNvPr>
          <p:cNvPicPr>
            <a:picLocks noGrp="1" noChangeAspect="1"/>
          </p:cNvPicPr>
          <p:nvPr>
            <p:ph idx="1"/>
          </p:nvPr>
        </p:nvPicPr>
        <p:blipFill>
          <a:blip r:embed="rId2"/>
          <a:stretch>
            <a:fillRect/>
          </a:stretch>
        </p:blipFill>
        <p:spPr>
          <a:xfrm>
            <a:off x="4394273" y="1205204"/>
            <a:ext cx="7425338" cy="3998259"/>
          </a:xfrm>
        </p:spPr>
      </p:pic>
      <p:sp>
        <p:nvSpPr>
          <p:cNvPr id="3" name="TextBox 2">
            <a:extLst>
              <a:ext uri="{FF2B5EF4-FFF2-40B4-BE49-F238E27FC236}">
                <a16:creationId xmlns:a16="http://schemas.microsoft.com/office/drawing/2014/main" id="{29519C83-88D4-F9A5-BE40-AE216F20C174}"/>
              </a:ext>
            </a:extLst>
          </p:cNvPr>
          <p:cNvSpPr txBox="1"/>
          <p:nvPr/>
        </p:nvSpPr>
        <p:spPr>
          <a:xfrm>
            <a:off x="372389" y="3673075"/>
            <a:ext cx="3957564" cy="923330"/>
          </a:xfrm>
          <a:prstGeom prst="rect">
            <a:avLst/>
          </a:prstGeom>
          <a:noFill/>
        </p:spPr>
        <p:txBody>
          <a:bodyPr wrap="square" rtlCol="0">
            <a:spAutoFit/>
          </a:bodyPr>
          <a:lstStyle/>
          <a:p>
            <a:r>
              <a:rPr lang="en-US" dirty="0"/>
              <a:t>Industrial Engine Rating Guide </a:t>
            </a:r>
            <a:r>
              <a:rPr lang="en-US" b="1" dirty="0"/>
              <a:t>LEBH-0002</a:t>
            </a:r>
          </a:p>
          <a:p>
            <a:endParaRPr lang="en-US" dirty="0"/>
          </a:p>
          <a:p>
            <a:endParaRPr lang="en-US" dirty="0"/>
          </a:p>
        </p:txBody>
      </p:sp>
      <p:pic>
        <p:nvPicPr>
          <p:cNvPr id="6" name="Picture 5">
            <a:extLst>
              <a:ext uri="{FF2B5EF4-FFF2-40B4-BE49-F238E27FC236}">
                <a16:creationId xmlns:a16="http://schemas.microsoft.com/office/drawing/2014/main" id="{93BF3BE1-B858-8667-EFF1-AC60287D847F}"/>
              </a:ext>
            </a:extLst>
          </p:cNvPr>
          <p:cNvPicPr>
            <a:picLocks noChangeAspect="1"/>
          </p:cNvPicPr>
          <p:nvPr/>
        </p:nvPicPr>
        <p:blipFill>
          <a:blip r:embed="rId3"/>
          <a:stretch>
            <a:fillRect/>
          </a:stretch>
        </p:blipFill>
        <p:spPr>
          <a:xfrm>
            <a:off x="372389" y="1205204"/>
            <a:ext cx="3815409" cy="2223796"/>
          </a:xfrm>
          <a:prstGeom prst="rect">
            <a:avLst/>
          </a:prstGeom>
        </p:spPr>
      </p:pic>
    </p:spTree>
    <p:extLst>
      <p:ext uri="{BB962C8B-B14F-4D97-AF65-F5344CB8AC3E}">
        <p14:creationId xmlns:p14="http://schemas.microsoft.com/office/powerpoint/2010/main" val="3859552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88DA-2D1D-1753-BB36-848DA12D9CAC}"/>
              </a:ext>
            </a:extLst>
          </p:cNvPr>
          <p:cNvSpPr>
            <a:spLocks noGrp="1"/>
          </p:cNvSpPr>
          <p:nvPr>
            <p:ph type="title"/>
          </p:nvPr>
        </p:nvSpPr>
        <p:spPr/>
        <p:txBody>
          <a:bodyPr/>
          <a:lstStyle/>
          <a:p>
            <a:r>
              <a:rPr lang="en-US" dirty="0"/>
              <a:t>Product News</a:t>
            </a:r>
          </a:p>
        </p:txBody>
      </p:sp>
      <p:sp>
        <p:nvSpPr>
          <p:cNvPr id="3" name="Content Placeholder 2">
            <a:extLst>
              <a:ext uri="{FF2B5EF4-FFF2-40B4-BE49-F238E27FC236}">
                <a16:creationId xmlns:a16="http://schemas.microsoft.com/office/drawing/2014/main" id="{B16FA075-DB5F-D058-CE0F-C14B581C0286}"/>
              </a:ext>
            </a:extLst>
          </p:cNvPr>
          <p:cNvSpPr>
            <a:spLocks noGrp="1"/>
          </p:cNvSpPr>
          <p:nvPr>
            <p:ph idx="1"/>
          </p:nvPr>
        </p:nvSpPr>
        <p:spPr/>
        <p:txBody>
          <a:bodyPr/>
          <a:lstStyle/>
          <a:p>
            <a:r>
              <a:rPr lang="en-US" dirty="0"/>
              <a:t>C2.8, C3.6, C4.4, C7.1 WIF Sensor Change – LEXH22453</a:t>
            </a:r>
          </a:p>
          <a:p>
            <a:pPr lvl="1"/>
            <a:r>
              <a:rPr lang="en-US" dirty="0"/>
              <a:t>New sensors to replace existing.</a:t>
            </a:r>
          </a:p>
          <a:p>
            <a:r>
              <a:rPr lang="en-US" dirty="0"/>
              <a:t>C3.6, C2.8, C3.3, C4.4 Alternator Change – LEXH21471</a:t>
            </a:r>
          </a:p>
          <a:p>
            <a:pPr lvl="1"/>
            <a:r>
              <a:rPr lang="en-US" dirty="0"/>
              <a:t>Part consolidation, 4 to 2. </a:t>
            </a:r>
          </a:p>
          <a:p>
            <a:r>
              <a:rPr lang="en-US" dirty="0"/>
              <a:t>C2.8 IPU package mounted ECM – LEXH21906</a:t>
            </a:r>
          </a:p>
          <a:p>
            <a:pPr lvl="1"/>
            <a:r>
              <a:rPr lang="en-US" dirty="0"/>
              <a:t>ECM now mounted on radiator with harness installed</a:t>
            </a:r>
          </a:p>
          <a:p>
            <a:r>
              <a:rPr lang="en-US" dirty="0"/>
              <a:t>C3.6, C4.4 DEF Line Change – LEXH21519</a:t>
            </a:r>
          </a:p>
          <a:p>
            <a:pPr lvl="1"/>
            <a:r>
              <a:rPr lang="en-US" dirty="0"/>
              <a:t>Product improvement, new lock mechanism, cable change, hose diameter increase</a:t>
            </a:r>
          </a:p>
          <a:p>
            <a:r>
              <a:rPr lang="en-US" dirty="0"/>
              <a:t>Ratings Guide – LEGH0002</a:t>
            </a:r>
          </a:p>
          <a:p>
            <a:pPr lvl="1"/>
            <a:r>
              <a:rPr lang="en-US" dirty="0"/>
              <a:t>Download current version, changes frequently</a:t>
            </a:r>
          </a:p>
        </p:txBody>
      </p:sp>
      <p:graphicFrame>
        <p:nvGraphicFramePr>
          <p:cNvPr id="5" name="Object 4">
            <a:extLst>
              <a:ext uri="{FF2B5EF4-FFF2-40B4-BE49-F238E27FC236}">
                <a16:creationId xmlns:a16="http://schemas.microsoft.com/office/drawing/2014/main" id="{B83FA983-2D79-5551-19E6-04E67E258F77}"/>
              </a:ext>
            </a:extLst>
          </p:cNvPr>
          <p:cNvGraphicFramePr>
            <a:graphicFrameLocks noChangeAspect="1"/>
          </p:cNvGraphicFramePr>
          <p:nvPr>
            <p:extLst>
              <p:ext uri="{D42A27DB-BD31-4B8C-83A1-F6EECF244321}">
                <p14:modId xmlns:p14="http://schemas.microsoft.com/office/powerpoint/2010/main" val="2131622593"/>
              </p:ext>
            </p:extLst>
          </p:nvPr>
        </p:nvGraphicFramePr>
        <p:xfrm>
          <a:off x="6921690" y="3449569"/>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bat.Document.2017">
                  <p:embed/>
                </p:oleObj>
              </mc:Choice>
              <mc:Fallback>
                <p:oleObj name="Acrobat Document" showAsIcon="1" r:id="rId2" imgW="914400" imgH="771480" progId="Acrobat.Document.2017">
                  <p:embed/>
                  <p:pic>
                    <p:nvPicPr>
                      <p:cNvPr id="0" name=""/>
                      <p:cNvPicPr/>
                      <p:nvPr/>
                    </p:nvPicPr>
                    <p:blipFill>
                      <a:blip r:embed="rId3"/>
                      <a:stretch>
                        <a:fillRect/>
                      </a:stretch>
                    </p:blipFill>
                    <p:spPr>
                      <a:xfrm>
                        <a:off x="6921690" y="3449569"/>
                        <a:ext cx="914400" cy="7715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9FDC885-34C5-BF83-0E70-2C205EBF6610}"/>
              </a:ext>
            </a:extLst>
          </p:cNvPr>
          <p:cNvGraphicFramePr>
            <a:graphicFrameLocks noChangeAspect="1"/>
          </p:cNvGraphicFramePr>
          <p:nvPr>
            <p:extLst>
              <p:ext uri="{D42A27DB-BD31-4B8C-83A1-F6EECF244321}">
                <p14:modId xmlns:p14="http://schemas.microsoft.com/office/powerpoint/2010/main" val="2879705129"/>
              </p:ext>
            </p:extLst>
          </p:nvPr>
        </p:nvGraphicFramePr>
        <p:xfrm>
          <a:off x="8750490" y="1836303"/>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4" imgW="914400" imgH="771480" progId="Acrobat.Document.2017">
                  <p:embed/>
                </p:oleObj>
              </mc:Choice>
              <mc:Fallback>
                <p:oleObj name="Acrobat Document" showAsIcon="1" r:id="rId4" imgW="914400" imgH="771480" progId="Acrobat.Document.2017">
                  <p:embed/>
                  <p:pic>
                    <p:nvPicPr>
                      <p:cNvPr id="0" name=""/>
                      <p:cNvPicPr/>
                      <p:nvPr/>
                    </p:nvPicPr>
                    <p:blipFill>
                      <a:blip r:embed="rId5"/>
                      <a:stretch>
                        <a:fillRect/>
                      </a:stretch>
                    </p:blipFill>
                    <p:spPr>
                      <a:xfrm>
                        <a:off x="8750490" y="1836303"/>
                        <a:ext cx="914400" cy="7715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907D2D5-ADF0-181E-0F81-EA5DE6C76017}"/>
              </a:ext>
            </a:extLst>
          </p:cNvPr>
          <p:cNvGraphicFramePr>
            <a:graphicFrameLocks noChangeAspect="1"/>
          </p:cNvGraphicFramePr>
          <p:nvPr>
            <p:extLst>
              <p:ext uri="{D42A27DB-BD31-4B8C-83A1-F6EECF244321}">
                <p14:modId xmlns:p14="http://schemas.microsoft.com/office/powerpoint/2010/main" val="2330685979"/>
              </p:ext>
            </p:extLst>
          </p:nvPr>
        </p:nvGraphicFramePr>
        <p:xfrm>
          <a:off x="7836090" y="2678044"/>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6" imgW="914400" imgH="771480" progId="Acrobat.Document.2017">
                  <p:embed/>
                </p:oleObj>
              </mc:Choice>
              <mc:Fallback>
                <p:oleObj name="Acrobat Document" showAsIcon="1" r:id="rId6" imgW="914400" imgH="771480" progId="Acrobat.Document.2017">
                  <p:embed/>
                  <p:pic>
                    <p:nvPicPr>
                      <p:cNvPr id="0" name=""/>
                      <p:cNvPicPr/>
                      <p:nvPr/>
                    </p:nvPicPr>
                    <p:blipFill>
                      <a:blip r:embed="rId7"/>
                      <a:stretch>
                        <a:fillRect/>
                      </a:stretch>
                    </p:blipFill>
                    <p:spPr>
                      <a:xfrm>
                        <a:off x="7836090" y="2678044"/>
                        <a:ext cx="914400" cy="7715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630EFE8-5189-A077-8C86-11E46AA1703C}"/>
              </a:ext>
            </a:extLst>
          </p:cNvPr>
          <p:cNvGraphicFramePr>
            <a:graphicFrameLocks noChangeAspect="1"/>
          </p:cNvGraphicFramePr>
          <p:nvPr>
            <p:extLst>
              <p:ext uri="{D42A27DB-BD31-4B8C-83A1-F6EECF244321}">
                <p14:modId xmlns:p14="http://schemas.microsoft.com/office/powerpoint/2010/main" val="3459008530"/>
              </p:ext>
            </p:extLst>
          </p:nvPr>
        </p:nvGraphicFramePr>
        <p:xfrm>
          <a:off x="6921690" y="4606856"/>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8" imgW="914400" imgH="771480" progId="Acrobat.Document.2017">
                  <p:embed/>
                </p:oleObj>
              </mc:Choice>
              <mc:Fallback>
                <p:oleObj name="Acrobat Document" showAsIcon="1" r:id="rId8" imgW="914400" imgH="771480" progId="Acrobat.Document.2017">
                  <p:embed/>
                  <p:pic>
                    <p:nvPicPr>
                      <p:cNvPr id="0" name=""/>
                      <p:cNvPicPr/>
                      <p:nvPr/>
                    </p:nvPicPr>
                    <p:blipFill>
                      <a:blip r:embed="rId9"/>
                      <a:stretch>
                        <a:fillRect/>
                      </a:stretch>
                    </p:blipFill>
                    <p:spPr>
                      <a:xfrm>
                        <a:off x="6921690" y="4606856"/>
                        <a:ext cx="914400" cy="7715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B3E49A4-0213-E415-32BE-9D0016441277}"/>
              </a:ext>
            </a:extLst>
          </p:cNvPr>
          <p:cNvGraphicFramePr>
            <a:graphicFrameLocks noChangeAspect="1"/>
          </p:cNvGraphicFramePr>
          <p:nvPr>
            <p:extLst>
              <p:ext uri="{D42A27DB-BD31-4B8C-83A1-F6EECF244321}">
                <p14:modId xmlns:p14="http://schemas.microsoft.com/office/powerpoint/2010/main" val="4168364338"/>
              </p:ext>
            </p:extLst>
          </p:nvPr>
        </p:nvGraphicFramePr>
        <p:xfrm>
          <a:off x="8750490" y="794778"/>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10" imgW="914400" imgH="771480" progId="Acrobat.Document.2017">
                  <p:embed/>
                </p:oleObj>
              </mc:Choice>
              <mc:Fallback>
                <p:oleObj name="Acrobat Document" showAsIcon="1" r:id="rId10" imgW="914400" imgH="771480" progId="Acrobat.Document.2017">
                  <p:embed/>
                  <p:pic>
                    <p:nvPicPr>
                      <p:cNvPr id="0" name=""/>
                      <p:cNvPicPr/>
                      <p:nvPr/>
                    </p:nvPicPr>
                    <p:blipFill>
                      <a:blip r:embed="rId11"/>
                      <a:stretch>
                        <a:fillRect/>
                      </a:stretch>
                    </p:blipFill>
                    <p:spPr>
                      <a:xfrm>
                        <a:off x="8750490" y="79477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1402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7A1A-DFA9-42CC-A94B-342E0D22E43F}"/>
              </a:ext>
            </a:extLst>
          </p:cNvPr>
          <p:cNvSpPr>
            <a:spLocks noGrp="1"/>
          </p:cNvSpPr>
          <p:nvPr>
            <p:ph type="title"/>
          </p:nvPr>
        </p:nvSpPr>
        <p:spPr>
          <a:xfrm>
            <a:off x="0" y="0"/>
            <a:ext cx="12192000" cy="630000"/>
          </a:xfrm>
        </p:spPr>
        <p:txBody>
          <a:bodyPr/>
          <a:lstStyle/>
          <a:p>
            <a:r>
              <a:rPr lang="en-US" dirty="0"/>
              <a:t>New Product Introduction – C1.7, C2.2, C2.8, C3.6 IPU, Stage V</a:t>
            </a:r>
          </a:p>
        </p:txBody>
      </p:sp>
      <p:sp>
        <p:nvSpPr>
          <p:cNvPr id="3" name="Content Placeholder 2">
            <a:extLst>
              <a:ext uri="{FF2B5EF4-FFF2-40B4-BE49-F238E27FC236}">
                <a16:creationId xmlns:a16="http://schemas.microsoft.com/office/drawing/2014/main" id="{007136B9-C1F5-492E-ABA6-7FD80ACC5997}"/>
              </a:ext>
            </a:extLst>
          </p:cNvPr>
          <p:cNvSpPr>
            <a:spLocks noGrp="1"/>
          </p:cNvSpPr>
          <p:nvPr>
            <p:ph idx="1"/>
          </p:nvPr>
        </p:nvSpPr>
        <p:spPr/>
        <p:txBody>
          <a:bodyPr/>
          <a:lstStyle/>
          <a:p>
            <a:r>
              <a:rPr lang="en-US" dirty="0"/>
              <a:t>New Industrial power units are now available</a:t>
            </a:r>
          </a:p>
          <a:p>
            <a:pPr lvl="1"/>
            <a:r>
              <a:rPr lang="en-US" sz="1400" dirty="0"/>
              <a:t>C1.7T</a:t>
            </a:r>
          </a:p>
          <a:p>
            <a:pPr lvl="2"/>
            <a:r>
              <a:rPr lang="en-US" sz="1400" dirty="0"/>
              <a:t>36 kW (48 hp) @ 2800 RPM</a:t>
            </a:r>
          </a:p>
          <a:p>
            <a:pPr lvl="1"/>
            <a:r>
              <a:rPr lang="en-US" sz="1400" dirty="0"/>
              <a:t>C2.2T</a:t>
            </a:r>
          </a:p>
          <a:p>
            <a:pPr lvl="2"/>
            <a:r>
              <a:rPr lang="en-US" sz="1400" dirty="0"/>
              <a:t>36.4 kW (49 hp) @ 2800 RPM</a:t>
            </a:r>
          </a:p>
          <a:p>
            <a:pPr lvl="2"/>
            <a:r>
              <a:rPr lang="en-US" sz="1400" dirty="0"/>
              <a:t>45 kW (60 hp) @ 2800 RPM</a:t>
            </a:r>
          </a:p>
          <a:p>
            <a:pPr lvl="1"/>
            <a:r>
              <a:rPr lang="en-US" sz="1400" dirty="0"/>
              <a:t>C2.2TA</a:t>
            </a:r>
          </a:p>
          <a:p>
            <a:pPr lvl="2"/>
            <a:r>
              <a:rPr lang="en-US" sz="1400" dirty="0"/>
              <a:t>45 kW (60 hp) @ 2800 RPM</a:t>
            </a:r>
          </a:p>
          <a:p>
            <a:pPr lvl="2"/>
            <a:r>
              <a:rPr lang="en-US" sz="1400" dirty="0"/>
              <a:t>50 kW (67 hp) @ 2800 RPM</a:t>
            </a:r>
          </a:p>
          <a:p>
            <a:pPr lvl="2"/>
            <a:r>
              <a:rPr lang="en-US" sz="1400" dirty="0"/>
              <a:t>55 kW (74 hp) @ 2800 RPM</a:t>
            </a:r>
          </a:p>
          <a:p>
            <a:pPr lvl="1"/>
            <a:r>
              <a:rPr lang="en-US" sz="1400" dirty="0"/>
              <a:t>C2.8T</a:t>
            </a:r>
          </a:p>
          <a:p>
            <a:pPr lvl="2"/>
            <a:r>
              <a:rPr lang="en-US" sz="1400" dirty="0"/>
              <a:t>55 kW (74 hp) @ 2400 RPM</a:t>
            </a:r>
          </a:p>
          <a:p>
            <a:pPr lvl="1"/>
            <a:r>
              <a:rPr lang="en-US" sz="1400" dirty="0"/>
              <a:t>C3.6TA</a:t>
            </a:r>
          </a:p>
          <a:p>
            <a:pPr lvl="2"/>
            <a:r>
              <a:rPr lang="en-US" sz="1400" dirty="0"/>
              <a:t>86 kW (115 hp) @ 2200-2400 RPM</a:t>
            </a:r>
          </a:p>
          <a:p>
            <a:pPr lvl="2"/>
            <a:r>
              <a:rPr lang="en-US" sz="1400" dirty="0"/>
              <a:t>100 kW (134 hp) @ 2200-2400 RPM</a:t>
            </a:r>
          </a:p>
          <a:p>
            <a:pPr lvl="2"/>
            <a:endParaRPr lang="en-US" sz="1200" dirty="0"/>
          </a:p>
          <a:p>
            <a:pPr marL="457200" lvl="1" indent="0" algn="ctr">
              <a:buNone/>
            </a:pPr>
            <a:r>
              <a:rPr lang="en-US" sz="1600" dirty="0"/>
              <a:t>IPU’s are now available across the entire product lineup, see rating guide LEGH0002 for details</a:t>
            </a:r>
          </a:p>
        </p:txBody>
      </p:sp>
      <p:pic>
        <p:nvPicPr>
          <p:cNvPr id="7" name="Picture 6">
            <a:extLst>
              <a:ext uri="{FF2B5EF4-FFF2-40B4-BE49-F238E27FC236}">
                <a16:creationId xmlns:a16="http://schemas.microsoft.com/office/drawing/2014/main" id="{3D356A41-411B-82AA-7727-8EF3E5465943}"/>
              </a:ext>
            </a:extLst>
          </p:cNvPr>
          <p:cNvPicPr>
            <a:picLocks noChangeAspect="1"/>
          </p:cNvPicPr>
          <p:nvPr/>
        </p:nvPicPr>
        <p:blipFill>
          <a:blip r:embed="rId2"/>
          <a:stretch>
            <a:fillRect/>
          </a:stretch>
        </p:blipFill>
        <p:spPr>
          <a:xfrm>
            <a:off x="7516449" y="1143608"/>
            <a:ext cx="3796855" cy="3862317"/>
          </a:xfrm>
          <a:prstGeom prst="rect">
            <a:avLst/>
          </a:prstGeom>
        </p:spPr>
      </p:pic>
    </p:spTree>
    <p:extLst>
      <p:ext uri="{BB962C8B-B14F-4D97-AF65-F5344CB8AC3E}">
        <p14:creationId xmlns:p14="http://schemas.microsoft.com/office/powerpoint/2010/main" val="3251652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28A36F-0048-4F31-B638-E32AEDC7DFA4}"/>
              </a:ext>
            </a:extLst>
          </p:cNvPr>
          <p:cNvSpPr>
            <a:spLocks noGrp="1"/>
          </p:cNvSpPr>
          <p:nvPr>
            <p:ph type="body" idx="1"/>
          </p:nvPr>
        </p:nvSpPr>
        <p:spPr>
          <a:xfrm>
            <a:off x="2388358" y="603711"/>
            <a:ext cx="3572642" cy="526030"/>
          </a:xfrm>
        </p:spPr>
        <p:txBody>
          <a:bodyPr/>
          <a:lstStyle/>
          <a:p>
            <a:r>
              <a:rPr lang="en-GB" dirty="0"/>
              <a:t>C1.7 </a:t>
            </a:r>
          </a:p>
        </p:txBody>
      </p:sp>
      <p:pic>
        <p:nvPicPr>
          <p:cNvPr id="7" name="Content Placeholder 6">
            <a:extLst>
              <a:ext uri="{FF2B5EF4-FFF2-40B4-BE49-F238E27FC236}">
                <a16:creationId xmlns:a16="http://schemas.microsoft.com/office/drawing/2014/main" id="{7FF36858-B723-4B1C-2D28-0966DBD85E17}"/>
              </a:ext>
            </a:extLst>
          </p:cNvPr>
          <p:cNvPicPr>
            <a:picLocks noGrp="1" noChangeAspect="1"/>
          </p:cNvPicPr>
          <p:nvPr>
            <p:ph sz="half" idx="2"/>
          </p:nvPr>
        </p:nvPicPr>
        <p:blipFill>
          <a:blip r:embed="rId2"/>
          <a:stretch>
            <a:fillRect/>
          </a:stretch>
        </p:blipFill>
        <p:spPr>
          <a:xfrm>
            <a:off x="312066" y="1119505"/>
            <a:ext cx="5648934" cy="4302229"/>
          </a:xfrm>
          <a:prstGeom prst="rect">
            <a:avLst/>
          </a:prstGeom>
        </p:spPr>
      </p:pic>
      <p:sp>
        <p:nvSpPr>
          <p:cNvPr id="4" name="Text Placeholder 3">
            <a:extLst>
              <a:ext uri="{FF2B5EF4-FFF2-40B4-BE49-F238E27FC236}">
                <a16:creationId xmlns:a16="http://schemas.microsoft.com/office/drawing/2014/main" id="{8FC212BC-7569-498C-9518-EDC54AF09AAC}"/>
              </a:ext>
            </a:extLst>
          </p:cNvPr>
          <p:cNvSpPr>
            <a:spLocks noGrp="1"/>
          </p:cNvSpPr>
          <p:nvPr>
            <p:ph type="body" sz="quarter" idx="3"/>
          </p:nvPr>
        </p:nvSpPr>
        <p:spPr>
          <a:xfrm>
            <a:off x="8652681" y="603711"/>
            <a:ext cx="3267176" cy="526030"/>
          </a:xfrm>
        </p:spPr>
        <p:txBody>
          <a:bodyPr/>
          <a:lstStyle/>
          <a:p>
            <a:r>
              <a:rPr lang="en-GB" dirty="0"/>
              <a:t>C2.2 </a:t>
            </a:r>
          </a:p>
        </p:txBody>
      </p:sp>
      <p:pic>
        <p:nvPicPr>
          <p:cNvPr id="9" name="Content Placeholder 8">
            <a:extLst>
              <a:ext uri="{FF2B5EF4-FFF2-40B4-BE49-F238E27FC236}">
                <a16:creationId xmlns:a16="http://schemas.microsoft.com/office/drawing/2014/main" id="{A199F929-918B-4404-9B48-CCCF237D6B60}"/>
              </a:ext>
            </a:extLst>
          </p:cNvPr>
          <p:cNvPicPr>
            <a:picLocks noGrp="1" noChangeAspect="1"/>
          </p:cNvPicPr>
          <p:nvPr>
            <p:ph sz="quarter" idx="4"/>
          </p:nvPr>
        </p:nvPicPr>
        <p:blipFill>
          <a:blip r:embed="rId3"/>
          <a:stretch>
            <a:fillRect/>
          </a:stretch>
        </p:blipFill>
        <p:spPr>
          <a:xfrm>
            <a:off x="6207894" y="1205275"/>
            <a:ext cx="5711963" cy="4226695"/>
          </a:xfrm>
        </p:spPr>
      </p:pic>
    </p:spTree>
    <p:extLst>
      <p:ext uri="{BB962C8B-B14F-4D97-AF65-F5344CB8AC3E}">
        <p14:creationId xmlns:p14="http://schemas.microsoft.com/office/powerpoint/2010/main" val="211763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8A7B43-8C86-3FE1-179B-88BD35533C77}"/>
              </a:ext>
            </a:extLst>
          </p:cNvPr>
          <p:cNvPicPr>
            <a:picLocks noGrp="1" noChangeAspect="1"/>
          </p:cNvPicPr>
          <p:nvPr>
            <p:ph idx="1"/>
          </p:nvPr>
        </p:nvPicPr>
        <p:blipFill>
          <a:blip r:embed="rId2"/>
          <a:stretch>
            <a:fillRect/>
          </a:stretch>
        </p:blipFill>
        <p:spPr>
          <a:xfrm>
            <a:off x="2415654" y="443645"/>
            <a:ext cx="7034207" cy="5185952"/>
          </a:xfrm>
        </p:spPr>
      </p:pic>
      <p:pic>
        <p:nvPicPr>
          <p:cNvPr id="6" name="Picture 5">
            <a:extLst>
              <a:ext uri="{FF2B5EF4-FFF2-40B4-BE49-F238E27FC236}">
                <a16:creationId xmlns:a16="http://schemas.microsoft.com/office/drawing/2014/main" id="{A9FDECCD-6755-DE3E-D17B-464761B7BA7D}"/>
              </a:ext>
            </a:extLst>
          </p:cNvPr>
          <p:cNvPicPr>
            <a:picLocks noChangeAspect="1"/>
          </p:cNvPicPr>
          <p:nvPr/>
        </p:nvPicPr>
        <p:blipFill>
          <a:blip r:embed="rId3"/>
          <a:stretch>
            <a:fillRect/>
          </a:stretch>
        </p:blipFill>
        <p:spPr>
          <a:xfrm>
            <a:off x="-1586544" y="443645"/>
            <a:ext cx="4976070" cy="4810161"/>
          </a:xfrm>
          <a:prstGeom prst="rect">
            <a:avLst/>
          </a:prstGeom>
        </p:spPr>
      </p:pic>
      <p:sp>
        <p:nvSpPr>
          <p:cNvPr id="13" name="Text Placeholder 1">
            <a:extLst>
              <a:ext uri="{FF2B5EF4-FFF2-40B4-BE49-F238E27FC236}">
                <a16:creationId xmlns:a16="http://schemas.microsoft.com/office/drawing/2014/main" id="{F1084F4E-3ADE-198D-DAEC-F82928091304}"/>
              </a:ext>
            </a:extLst>
          </p:cNvPr>
          <p:cNvSpPr txBox="1">
            <a:spLocks/>
          </p:cNvSpPr>
          <p:nvPr/>
        </p:nvSpPr>
        <p:spPr>
          <a:xfrm>
            <a:off x="545098" y="614348"/>
            <a:ext cx="5688857" cy="5260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t>C2.8, C3.6</a:t>
            </a:r>
          </a:p>
        </p:txBody>
      </p:sp>
    </p:spTree>
    <p:extLst>
      <p:ext uri="{BB962C8B-B14F-4D97-AF65-F5344CB8AC3E}">
        <p14:creationId xmlns:p14="http://schemas.microsoft.com/office/powerpoint/2010/main" val="2830056629"/>
      </p:ext>
    </p:extLst>
  </p:cSld>
  <p:clrMapOvr>
    <a:masterClrMapping/>
  </p:clrMapOvr>
</p:sld>
</file>

<file path=ppt/theme/theme1.xml><?xml version="1.0" encoding="utf-8"?>
<a:theme xmlns:a="http://schemas.openxmlformats.org/drawingml/2006/main" name="Office Theme">
  <a:themeElements>
    <a:clrScheme name="Cat Presentation">
      <a:dk1>
        <a:srgbClr val="000000"/>
      </a:dk1>
      <a:lt1>
        <a:srgbClr val="FFFFFF"/>
      </a:lt1>
      <a:dk2>
        <a:srgbClr val="000000"/>
      </a:dk2>
      <a:lt2>
        <a:srgbClr val="808080"/>
      </a:lt2>
      <a:accent1>
        <a:srgbClr val="FFCD11"/>
      </a:accent1>
      <a:accent2>
        <a:srgbClr val="B2B2B2"/>
      </a:accent2>
      <a:accent3>
        <a:srgbClr val="FFFFFF"/>
      </a:accent3>
      <a:accent4>
        <a:srgbClr val="000000"/>
      </a:accent4>
      <a:accent5>
        <a:srgbClr val="FFE3AA"/>
      </a:accent5>
      <a:accent6>
        <a:srgbClr val="A1A1A1"/>
      </a:accent6>
      <a:hlink>
        <a:srgbClr val="000000"/>
      </a:hlink>
      <a:folHlink>
        <a:srgbClr val="000000"/>
      </a:folHlink>
    </a:clrScheme>
    <a:fontScheme name="Cat presentat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8040FA34-F467-4496-9619-025D4431C44A}" vid="{2635AA57-A62C-471E-B8B8-0EADAFC69E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7598b22-8c82-45a0-8396-ae9b7a9ddc8d" xsi:nil="true"/>
    <lcf76f155ced4ddcb4097134ff3c332f xmlns="2dd0a804-c4e2-4eca-82a1-fda3e4252c4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547D5A97FE1747A178FAFE6C406865" ma:contentTypeVersion="17" ma:contentTypeDescription="Create a new document." ma:contentTypeScope="" ma:versionID="d8562e7616da55c11dfe3207dc43c526">
  <xsd:schema xmlns:xsd="http://www.w3.org/2001/XMLSchema" xmlns:xs="http://www.w3.org/2001/XMLSchema" xmlns:p="http://schemas.microsoft.com/office/2006/metadata/properties" xmlns:ns2="b7598b22-8c82-45a0-8396-ae9b7a9ddc8d" xmlns:ns3="2dd0a804-c4e2-4eca-82a1-fda3e4252c4d" targetNamespace="http://schemas.microsoft.com/office/2006/metadata/properties" ma:root="true" ma:fieldsID="4e566146294e546e5a50e4ec37881ac6" ns2:_="" ns3:_="">
    <xsd:import namespace="b7598b22-8c82-45a0-8396-ae9b7a9ddc8d"/>
    <xsd:import namespace="2dd0a804-c4e2-4eca-82a1-fda3e4252c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598b22-8c82-45a0-8396-ae9b7a9ddc8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a925dd1-3619-45ed-a0f8-86ebc360face}" ma:internalName="TaxCatchAll" ma:showField="CatchAllData" ma:web="b7598b22-8c82-45a0-8396-ae9b7a9ddc8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dd0a804-c4e2-4eca-82a1-fda3e4252c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e83a77-dcbb-497f-96dc-4c534ae028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9AC8FE-BC27-4106-8FE2-69948201ECD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7598b22-8c82-45a0-8396-ae9b7a9ddc8d"/>
    <ds:schemaRef ds:uri="2dd0a804-c4e2-4eca-82a1-fda3e4252c4d"/>
    <ds:schemaRef ds:uri="http://www.w3.org/XML/1998/namespace"/>
    <ds:schemaRef ds:uri="http://purl.org/dc/dcmitype/"/>
  </ds:schemaRefs>
</ds:datastoreItem>
</file>

<file path=customXml/itemProps2.xml><?xml version="1.0" encoding="utf-8"?>
<ds:datastoreItem xmlns:ds="http://schemas.openxmlformats.org/officeDocument/2006/customXml" ds:itemID="{92DAF886-4D34-4752-97DE-5FA32DF7ACFC}">
  <ds:schemaRefs>
    <ds:schemaRef ds:uri="http://schemas.microsoft.com/sharepoint/v3/contenttype/forms"/>
  </ds:schemaRefs>
</ds:datastoreItem>
</file>

<file path=customXml/itemProps3.xml><?xml version="1.0" encoding="utf-8"?>
<ds:datastoreItem xmlns:ds="http://schemas.openxmlformats.org/officeDocument/2006/customXml" ds:itemID="{DBC9157E-695E-4AAA-94F3-794F645E27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598b22-8c82-45a0-8396-ae9b7a9ddc8d"/>
    <ds:schemaRef ds:uri="2dd0a804-c4e2-4eca-82a1-fda3e4252c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IPSD Caterpillar template - EXTERNAL</Template>
  <TotalTime>628</TotalTime>
  <Words>376</Words>
  <Application>Microsoft Office PowerPoint</Application>
  <PresentationFormat>Widescreen</PresentationFormat>
  <Paragraphs>69</Paragraphs>
  <Slides>14</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0" baseType="lpstr">
      <vt:lpstr>Arial</vt:lpstr>
      <vt:lpstr>Arial Narrow</vt:lpstr>
      <vt:lpstr>Calibri</vt:lpstr>
      <vt:lpstr>Wingdings</vt:lpstr>
      <vt:lpstr>Office Theme</vt:lpstr>
      <vt:lpstr>Acrobat Document</vt:lpstr>
      <vt:lpstr> Product news New Product Introduction </vt:lpstr>
      <vt:lpstr>Organization</vt:lpstr>
      <vt:lpstr>CBI Terex</vt:lpstr>
      <vt:lpstr>Various Projects</vt:lpstr>
      <vt:lpstr>Product Lineup</vt:lpstr>
      <vt:lpstr>Product News</vt:lpstr>
      <vt:lpstr>New Product Introduction – C1.7, C2.2, C2.8, C3.6 IPU, Stage V</vt:lpstr>
      <vt:lpstr>PowerPoint Presentation</vt:lpstr>
      <vt:lpstr>PowerPoint Presentation</vt:lpstr>
      <vt:lpstr>New Product Introduction – C13D</vt:lpstr>
      <vt:lpstr>New Product Introduction – C13D</vt:lpstr>
      <vt:lpstr>New Product Introduction – C13D</vt:lpstr>
      <vt:lpstr>New Product Introduction - C13D Ratings</vt:lpstr>
      <vt:lpstr>New Product Introduction - C13D Comparisons</vt:lpstr>
    </vt:vector>
  </TitlesOfParts>
  <Company>Caterpillar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Moreira</dc:creator>
  <cp:lastModifiedBy>Gelinas, Rhonda</cp:lastModifiedBy>
  <cp:revision>8</cp:revision>
  <dcterms:created xsi:type="dcterms:W3CDTF">2024-02-21T21:41:04Z</dcterms:created>
  <dcterms:modified xsi:type="dcterms:W3CDTF">2024-04-07T19:34:12Z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0x0101001B547D5A97FE1747A178FAFE6C406865</vt:lpwstr>
  </property>
  <property fmtid="{D5CDD505-2E9C-101B-9397-08002B2CF9AE}" pid="3" name="MSIP_Label_fb5e2db6-eecf-4aa2-8fc3-174bf94bce19_Enabled">
    <vt:lpwstr>true</vt:lpwstr>
  </property>
  <property fmtid="{D5CDD505-2E9C-101B-9397-08002B2CF9AE}" pid="4" name="MSIP_Label_fb5e2db6-eecf-4aa2-8fc3-174bf94bce19_SetDate">
    <vt:lpwstr>2023-01-10T15:47:01Z</vt:lpwstr>
  </property>
  <property fmtid="{D5CDD505-2E9C-101B-9397-08002B2CF9AE}" pid="5" name="MSIP_Label_fb5e2db6-eecf-4aa2-8fc3-174bf94bce19_Method">
    <vt:lpwstr>Privileged</vt:lpwstr>
  </property>
  <property fmtid="{D5CDD505-2E9C-101B-9397-08002B2CF9AE}" pid="6" name="MSIP_Label_fb5e2db6-eecf-4aa2-8fc3-174bf94bce19_Name">
    <vt:lpwstr>fb5e2db6-eecf-4aa2-8fc3-174bf94bce19</vt:lpwstr>
  </property>
  <property fmtid="{D5CDD505-2E9C-101B-9397-08002B2CF9AE}" pid="7" name="MSIP_Label_fb5e2db6-eecf-4aa2-8fc3-174bf94bce19_SiteId">
    <vt:lpwstr>ceb177bf-013b-49ab-8a9c-4abce32afc1e</vt:lpwstr>
  </property>
  <property fmtid="{D5CDD505-2E9C-101B-9397-08002B2CF9AE}" pid="8" name="MSIP_Label_fb5e2db6-eecf-4aa2-8fc3-174bf94bce19_ActionId">
    <vt:lpwstr>ba2cfdb4-cddb-45ab-8f47-54af6a58f990</vt:lpwstr>
  </property>
  <property fmtid="{D5CDD505-2E9C-101B-9397-08002B2CF9AE}" pid="9" name="MSIP_Label_fb5e2db6-eecf-4aa2-8fc3-174bf94bce19_ContentBits">
    <vt:lpwstr>2</vt:lpwstr>
  </property>
</Properties>
</file>