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263" r:id="rId6"/>
    <p:sldId id="261" r:id="rId7"/>
    <p:sldId id="265" r:id="rId8"/>
    <p:sldId id="264" r:id="rId9"/>
    <p:sldId id="266" r:id="rId10"/>
    <p:sldId id="267" r:id="rId11"/>
    <p:sldId id="326" r:id="rId12"/>
    <p:sldId id="3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BF3D0-68A0-4DE9-A3D4-C0B4BDBB65A8}" v="8" dt="2024-04-09T19:15:09.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snapToGrid="0">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AFD0-7FA7-4E6F-8E6D-F56B6DE76204}"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12E6-F097-418C-ABAD-3B14A464230B}" type="slidenum">
              <a:rPr lang="en-US" smtClean="0"/>
              <a:t>‹#›</a:t>
            </a:fld>
            <a:endParaRPr lang="en-US"/>
          </a:p>
        </p:txBody>
      </p:sp>
    </p:spTree>
    <p:extLst>
      <p:ext uri="{BB962C8B-B14F-4D97-AF65-F5344CB8AC3E}">
        <p14:creationId xmlns:p14="http://schemas.microsoft.com/office/powerpoint/2010/main" val="1077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1</a:t>
            </a:fld>
            <a:endParaRPr lang="en-US"/>
          </a:p>
        </p:txBody>
      </p:sp>
    </p:spTree>
    <p:extLst>
      <p:ext uri="{BB962C8B-B14F-4D97-AF65-F5344CB8AC3E}">
        <p14:creationId xmlns:p14="http://schemas.microsoft.com/office/powerpoint/2010/main" val="28144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2</a:t>
            </a:fld>
            <a:endParaRPr lang="en-US"/>
          </a:p>
        </p:txBody>
      </p:sp>
    </p:spTree>
    <p:extLst>
      <p:ext uri="{BB962C8B-B14F-4D97-AF65-F5344CB8AC3E}">
        <p14:creationId xmlns:p14="http://schemas.microsoft.com/office/powerpoint/2010/main" val="253281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A3712E6-F097-418C-ABAD-3B14A464230B}" type="slidenum">
              <a:rPr lang="en-US" smtClean="0"/>
              <a:t>5</a:t>
            </a:fld>
            <a:endParaRPr lang="en-US"/>
          </a:p>
        </p:txBody>
      </p:sp>
    </p:spTree>
    <p:extLst>
      <p:ext uri="{BB962C8B-B14F-4D97-AF65-F5344CB8AC3E}">
        <p14:creationId xmlns:p14="http://schemas.microsoft.com/office/powerpoint/2010/main" val="318612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1775" y="355600"/>
            <a:ext cx="3448050" cy="193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9115F-EFAF-4F02-B369-E3A6495A14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96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1F539-9C90-43A0-A40B-93418340A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65A923-786D-4093-B8E1-D28DFE05F0E3}"/>
              </a:ext>
            </a:extLst>
          </p:cNvPr>
          <p:cNvSpPr>
            <a:spLocks noGrp="1"/>
          </p:cNvSpPr>
          <p:nvPr userDrawn="1">
            <p:ph type="ctrTitle" hasCustomPrompt="1"/>
          </p:nvPr>
        </p:nvSpPr>
        <p:spPr>
          <a:xfrm>
            <a:off x="14956" y="415368"/>
            <a:ext cx="6296958" cy="1775292"/>
          </a:xfrm>
          <a:noFill/>
          <a:ln>
            <a:noFill/>
          </a:ln>
        </p:spPr>
        <p:txBody>
          <a:bodyPr anchor="ctr" anchorCtr="0">
            <a:normAutofit/>
          </a:bodyPr>
          <a:lstStyle>
            <a:lvl1pPr algn="l">
              <a:defRPr sz="5400" cap="all" baseline="0">
                <a:solidFill>
                  <a:schemeClr val="tx1"/>
                </a:solidFill>
              </a:defRPr>
            </a:lvl1pPr>
          </a:lstStyle>
          <a:p>
            <a:r>
              <a:rPr lang="en-US" dirty="0"/>
              <a:t>DOUBLE TAP/CLICK TO ADD TITLE</a:t>
            </a:r>
            <a:endParaRPr lang="en-GB" dirty="0"/>
          </a:p>
        </p:txBody>
      </p:sp>
      <p:sp>
        <p:nvSpPr>
          <p:cNvPr id="3" name="Subtitle 2">
            <a:extLst>
              <a:ext uri="{FF2B5EF4-FFF2-40B4-BE49-F238E27FC236}">
                <a16:creationId xmlns:a16="http://schemas.microsoft.com/office/drawing/2014/main" id="{A68B195F-5DFF-4A56-B4E4-00135C554E91}"/>
              </a:ext>
            </a:extLst>
          </p:cNvPr>
          <p:cNvSpPr>
            <a:spLocks noGrp="1"/>
          </p:cNvSpPr>
          <p:nvPr userDrawn="1">
            <p:ph type="subTitle" idx="1" hasCustomPrompt="1"/>
          </p:nvPr>
        </p:nvSpPr>
        <p:spPr>
          <a:xfrm>
            <a:off x="254686" y="2606028"/>
            <a:ext cx="6032140" cy="750549"/>
          </a:xfrm>
          <a:noFill/>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
        <p:nvSpPr>
          <p:cNvPr id="18" name="Rectangle 6">
            <a:extLst>
              <a:ext uri="{FF2B5EF4-FFF2-40B4-BE49-F238E27FC236}">
                <a16:creationId xmlns:a16="http://schemas.microsoft.com/office/drawing/2014/main" id="{BD023AB3-0C42-40E9-B9ED-B851CF1167CE}"/>
              </a:ext>
            </a:extLst>
          </p:cNvPr>
          <p:cNvSpPr>
            <a:spLocks noChangeArrowheads="1"/>
          </p:cNvSpPr>
          <p:nvPr userDrawn="1"/>
        </p:nvSpPr>
        <p:spPr bwMode="auto">
          <a:xfrm>
            <a:off x="4297109" y="6353065"/>
            <a:ext cx="3790604" cy="297118"/>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bg1"/>
                </a:solidFill>
                <a:latin typeface="Arial Narrow" panose="020B0606020202030204" pitchFamily="34" charset="0"/>
                <a:ea typeface="+mn-ea"/>
                <a:cs typeface="+mn-cs"/>
              </a:rPr>
              <a:t>© </a:t>
            </a: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6" name="TextBox 5">
            <a:extLst>
              <a:ext uri="{FF2B5EF4-FFF2-40B4-BE49-F238E27FC236}">
                <a16:creationId xmlns:a16="http://schemas.microsoft.com/office/drawing/2014/main" id="{74EEDD2E-FEA2-4D98-835E-2734CC52316A}"/>
              </a:ext>
            </a:extLst>
          </p:cNvPr>
          <p:cNvSpPr txBox="1"/>
          <p:nvPr userDrawn="1"/>
        </p:nvSpPr>
        <p:spPr>
          <a:xfrm>
            <a:off x="323528" y="5682640"/>
            <a:ext cx="3254829" cy="369332"/>
          </a:xfrm>
          <a:prstGeom prst="rect">
            <a:avLst/>
          </a:prstGeom>
          <a:noFill/>
        </p:spPr>
        <p:txBody>
          <a:bodyPr wrap="square" rtlCol="0">
            <a:spAutoFit/>
          </a:bodyPr>
          <a:lstStyle/>
          <a:p>
            <a:r>
              <a:rPr lang="en-GB" dirty="0">
                <a:solidFill>
                  <a:schemeClr val="bg1"/>
                </a:solidFill>
              </a:rPr>
              <a:t>Industrial Power Systems Division</a:t>
            </a:r>
          </a:p>
        </p:txBody>
      </p:sp>
      <p:pic>
        <p:nvPicPr>
          <p:cNvPr id="13" name="Picture 12">
            <a:extLst>
              <a:ext uri="{FF2B5EF4-FFF2-40B4-BE49-F238E27FC236}">
                <a16:creationId xmlns:a16="http://schemas.microsoft.com/office/drawing/2014/main" id="{03A5E892-9014-4006-8A42-B60F2478D5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4079" y="6448311"/>
            <a:ext cx="1553765" cy="239970"/>
          </a:xfrm>
          <a:prstGeom prst="rect">
            <a:avLst/>
          </a:prstGeom>
        </p:spPr>
      </p:pic>
      <p:sp>
        <p:nvSpPr>
          <p:cNvPr id="10" name="TextBox 4">
            <a:extLst>
              <a:ext uri="{FF2B5EF4-FFF2-40B4-BE49-F238E27FC236}">
                <a16:creationId xmlns:a16="http://schemas.microsoft.com/office/drawing/2014/main" id="{48A2F44E-7040-4312-991F-40E3D69A5EBF}"/>
              </a:ext>
            </a:extLst>
          </p:cNvPr>
          <p:cNvSpPr txBox="1"/>
          <p:nvPr userDrawn="1"/>
        </p:nvSpPr>
        <p:spPr>
          <a:xfrm>
            <a:off x="158212" y="6126963"/>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56621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0024-6D6E-49B7-9BDC-1203FE0D0B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Vertical Text Placeholder 2">
            <a:extLst>
              <a:ext uri="{FF2B5EF4-FFF2-40B4-BE49-F238E27FC236}">
                <a16:creationId xmlns:a16="http://schemas.microsoft.com/office/drawing/2014/main" id="{29CC8E5E-576B-4EEB-B7E7-2DBB1CC79C75}"/>
              </a:ext>
            </a:extLst>
          </p:cNvPr>
          <p:cNvSpPr>
            <a:spLocks noGrp="1"/>
          </p:cNvSpPr>
          <p:nvPr>
            <p:ph type="body" orient="vert" idx="1" hasCustomPrompt="1"/>
          </p:nvPr>
        </p:nvSpPr>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766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7DD009-539F-4581-9CDB-08135F71CD52}"/>
              </a:ext>
            </a:extLst>
          </p:cNvPr>
          <p:cNvSpPr>
            <a:spLocks noGrp="1"/>
          </p:cNvSpPr>
          <p:nvPr>
            <p:ph type="body" orient="vert" idx="1" hasCustomPrompt="1"/>
          </p:nvPr>
        </p:nvSpPr>
        <p:spPr>
          <a:xfrm>
            <a:off x="266700" y="270001"/>
            <a:ext cx="11025301" cy="5541837"/>
          </a:xfrm>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7C303D7-783B-4F3A-8449-640A72B6EB43}"/>
              </a:ext>
            </a:extLst>
          </p:cNvPr>
          <p:cNvSpPr>
            <a:spLocks noGrp="1"/>
          </p:cNvSpPr>
          <p:nvPr>
            <p:ph type="title"/>
          </p:nvPr>
        </p:nvSpPr>
        <p:spPr>
          <a:xfrm rot="5400000">
            <a:off x="8971082" y="2590922"/>
            <a:ext cx="5811838" cy="630000"/>
          </a:xfrm>
        </p:spPr>
        <p:txBody>
          <a:bodyPr lIns="288000"/>
          <a:lstStyle/>
          <a:p>
            <a:r>
              <a:rPr lang="en-US"/>
              <a:t>Click to edit Master title style</a:t>
            </a:r>
            <a:endParaRPr lang="en-GB" dirty="0"/>
          </a:p>
        </p:txBody>
      </p:sp>
    </p:spTree>
    <p:extLst>
      <p:ext uri="{BB962C8B-B14F-4D97-AF65-F5344CB8AC3E}">
        <p14:creationId xmlns:p14="http://schemas.microsoft.com/office/powerpoint/2010/main" val="425896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EE6C0-DF68-4203-9B65-C0C2732E63BE}"/>
              </a:ext>
            </a:extLst>
          </p:cNvPr>
          <p:cNvSpPr/>
          <p:nvPr userDrawn="1"/>
        </p:nvSpPr>
        <p:spPr>
          <a:xfrm>
            <a:off x="0" y="0"/>
            <a:ext cx="12192000" cy="6858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23107F4-A6B5-4BCA-9144-95762964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051" y="3111624"/>
            <a:ext cx="3645594" cy="571352"/>
          </a:xfrm>
          <a:prstGeom prst="rect">
            <a:avLst/>
          </a:prstGeom>
        </p:spPr>
      </p:pic>
      <p:sp>
        <p:nvSpPr>
          <p:cNvPr id="9" name="Rectangle 6">
            <a:extLst>
              <a:ext uri="{FF2B5EF4-FFF2-40B4-BE49-F238E27FC236}">
                <a16:creationId xmlns:a16="http://schemas.microsoft.com/office/drawing/2014/main" id="{AF6D8302-900D-4843-922D-D2C262D7E63E}"/>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8" name="TextBox 7">
            <a:extLst>
              <a:ext uri="{FF2B5EF4-FFF2-40B4-BE49-F238E27FC236}">
                <a16:creationId xmlns:a16="http://schemas.microsoft.com/office/drawing/2014/main" id="{32F4DB92-CFE6-49A9-B562-9786831413CE}"/>
              </a:ext>
            </a:extLst>
          </p:cNvPr>
          <p:cNvSpPr txBox="1"/>
          <p:nvPr userDrawn="1"/>
        </p:nvSpPr>
        <p:spPr>
          <a:xfrm>
            <a:off x="270000" y="5965447"/>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0" name="TextBox 4">
            <a:extLst>
              <a:ext uri="{FF2B5EF4-FFF2-40B4-BE49-F238E27FC236}">
                <a16:creationId xmlns:a16="http://schemas.microsoft.com/office/drawing/2014/main" id="{45162331-36F4-4604-AC75-DF10B56B818F}"/>
              </a:ext>
            </a:extLst>
          </p:cNvPr>
          <p:cNvSpPr txBox="1"/>
          <p:nvPr userDrawn="1"/>
        </p:nvSpPr>
        <p:spPr>
          <a:xfrm>
            <a:off x="270000" y="6227058"/>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85158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EE8C-6CDD-4617-BA34-1466DF73E9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D5BE7475-5B63-4259-B8DC-835F0A7D7BB4}"/>
              </a:ext>
            </a:extLst>
          </p:cNvPr>
          <p:cNvSpPr>
            <a:spLocks noGrp="1"/>
          </p:cNvSpPr>
          <p:nvPr>
            <p:ph idx="1" hasCustomPrompt="1"/>
          </p:nvPr>
        </p:nvSpPr>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043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71BB8-4799-468A-BB66-2347BCFF9C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269"/>
          <a:stretch/>
        </p:blipFill>
        <p:spPr>
          <a:xfrm>
            <a:off x="0" y="1"/>
            <a:ext cx="12192000" cy="5844988"/>
          </a:xfrm>
          <a:prstGeom prst="rect">
            <a:avLst/>
          </a:prstGeom>
        </p:spPr>
      </p:pic>
      <p:grpSp>
        <p:nvGrpSpPr>
          <p:cNvPr id="46" name="Group 45">
            <a:extLst>
              <a:ext uri="{FF2B5EF4-FFF2-40B4-BE49-F238E27FC236}">
                <a16:creationId xmlns:a16="http://schemas.microsoft.com/office/drawing/2014/main" id="{A28FA0D6-7173-42A5-8BCC-9FF89F97FD3D}"/>
              </a:ext>
            </a:extLst>
          </p:cNvPr>
          <p:cNvGrpSpPr/>
          <p:nvPr userDrawn="1"/>
        </p:nvGrpSpPr>
        <p:grpSpPr>
          <a:xfrm>
            <a:off x="1" y="1085961"/>
            <a:ext cx="6095367" cy="2468345"/>
            <a:chOff x="1" y="400161"/>
            <a:chExt cx="6095367" cy="2468345"/>
          </a:xfrm>
        </p:grpSpPr>
        <p:sp>
          <p:nvSpPr>
            <p:cNvPr id="42" name="Rectangle 41">
              <a:extLst>
                <a:ext uri="{FF2B5EF4-FFF2-40B4-BE49-F238E27FC236}">
                  <a16:creationId xmlns:a16="http://schemas.microsoft.com/office/drawing/2014/main" id="{AEA5BA80-39B0-490C-BBAF-DC7D80785182}"/>
                </a:ext>
              </a:extLst>
            </p:cNvPr>
            <p:cNvSpPr/>
            <p:nvPr userDrawn="1"/>
          </p:nvSpPr>
          <p:spPr>
            <a:xfrm rot="5400000">
              <a:off x="-1042828" y="1442990"/>
              <a:ext cx="2468345" cy="382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90A41BF-1951-4212-A5E7-5BEF20CFC8FF}"/>
                </a:ext>
              </a:extLst>
            </p:cNvPr>
            <p:cNvSpPr/>
            <p:nvPr userDrawn="1"/>
          </p:nvSpPr>
          <p:spPr>
            <a:xfrm rot="5400000">
              <a:off x="-277484" y="1442990"/>
              <a:ext cx="2468345" cy="382687"/>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FDA3F3B-AC49-486C-B348-11B4CF2FDFBC}"/>
                </a:ext>
              </a:extLst>
            </p:cNvPr>
            <p:cNvSpPr/>
            <p:nvPr userDrawn="1"/>
          </p:nvSpPr>
          <p:spPr>
            <a:xfrm rot="5400000">
              <a:off x="-660158" y="1442990"/>
              <a:ext cx="2468345" cy="38268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AB4236AF-615C-445A-AAF5-444D27E63503}"/>
                </a:ext>
              </a:extLst>
            </p:cNvPr>
            <p:cNvSpPr/>
            <p:nvPr userDrawn="1"/>
          </p:nvSpPr>
          <p:spPr>
            <a:xfrm rot="5400000">
              <a:off x="2387511" y="-839350"/>
              <a:ext cx="2468345" cy="4947368"/>
            </a:xfrm>
            <a:prstGeom prst="rect">
              <a:avLst/>
            </a:prstGeom>
            <a:gradFill flip="none" rotWithShape="1">
              <a:gsLst>
                <a:gs pos="0">
                  <a:schemeClr val="accent4">
                    <a:lumMod val="0"/>
                    <a:lumOff val="100000"/>
                    <a:alpha val="0"/>
                  </a:schemeClr>
                </a:gs>
                <a:gs pos="60000">
                  <a:schemeClr val="tx1">
                    <a:alpha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2">
            <a:extLst>
              <a:ext uri="{FF2B5EF4-FFF2-40B4-BE49-F238E27FC236}">
                <a16:creationId xmlns:a16="http://schemas.microsoft.com/office/drawing/2014/main" id="{5056398D-B144-475B-9C4B-5985B13E7542}"/>
              </a:ext>
            </a:extLst>
          </p:cNvPr>
          <p:cNvSpPr>
            <a:spLocks noGrp="1"/>
          </p:cNvSpPr>
          <p:nvPr userDrawn="1">
            <p:ph type="title" hasCustomPrompt="1"/>
          </p:nvPr>
        </p:nvSpPr>
        <p:spPr>
          <a:xfrm>
            <a:off x="1147998" y="1085960"/>
            <a:ext cx="5268369" cy="2468345"/>
          </a:xfrm>
          <a:noFill/>
        </p:spPr>
        <p:txBody>
          <a:bodyPr anchor="ctr" anchorCtr="0">
            <a:normAutofit/>
          </a:bodyPr>
          <a:lstStyle>
            <a:lvl1pPr>
              <a:defRPr sz="4000" cap="all" baseline="0">
                <a:solidFill>
                  <a:schemeClr val="bg1"/>
                </a:solidFill>
              </a:defRPr>
            </a:lvl1pPr>
          </a:lstStyle>
          <a:p>
            <a:r>
              <a:rPr lang="en-US" dirty="0"/>
              <a:t>Double tap/Click to add title</a:t>
            </a:r>
            <a:endParaRPr lang="en-GB" dirty="0"/>
          </a:p>
        </p:txBody>
      </p:sp>
      <p:sp>
        <p:nvSpPr>
          <p:cNvPr id="13" name="Picture Placeholder 10">
            <a:extLst>
              <a:ext uri="{FF2B5EF4-FFF2-40B4-BE49-F238E27FC236}">
                <a16:creationId xmlns:a16="http://schemas.microsoft.com/office/drawing/2014/main" id="{8A940594-910F-47C5-9BB2-BF24433C440F}"/>
              </a:ext>
            </a:extLst>
          </p:cNvPr>
          <p:cNvSpPr>
            <a:spLocks noGrp="1"/>
          </p:cNvSpPr>
          <p:nvPr userDrawn="1">
            <p:ph type="pic" sz="quarter" idx="12" hasCustomPrompt="1"/>
          </p:nvPr>
        </p:nvSpPr>
        <p:spPr>
          <a:xfrm>
            <a:off x="6591432" y="451759"/>
            <a:ext cx="5425503" cy="5051496"/>
          </a:xfrm>
        </p:spPr>
        <p:txBody>
          <a:bodyPr/>
          <a:lstStyle>
            <a:lvl1pPr marL="0" indent="0">
              <a:buNone/>
              <a:defRPr>
                <a:solidFill>
                  <a:schemeClr val="bg1"/>
                </a:solidFill>
              </a:defRPr>
            </a:lvl1pPr>
          </a:lstStyle>
          <a:p>
            <a:r>
              <a:rPr lang="en-GB" dirty="0"/>
              <a:t>Double tap/click icon to add picture</a:t>
            </a:r>
          </a:p>
        </p:txBody>
      </p:sp>
      <p:sp>
        <p:nvSpPr>
          <p:cNvPr id="47" name="Subtitle 2">
            <a:extLst>
              <a:ext uri="{FF2B5EF4-FFF2-40B4-BE49-F238E27FC236}">
                <a16:creationId xmlns:a16="http://schemas.microsoft.com/office/drawing/2014/main" id="{828F4E37-7842-49D1-AFB0-874F7B5F52EB}"/>
              </a:ext>
            </a:extLst>
          </p:cNvPr>
          <p:cNvSpPr>
            <a:spLocks noGrp="1"/>
          </p:cNvSpPr>
          <p:nvPr>
            <p:ph type="subTitle" idx="1" hasCustomPrompt="1"/>
          </p:nvPr>
        </p:nvSpPr>
        <p:spPr>
          <a:xfrm>
            <a:off x="1265964" y="4070651"/>
            <a:ext cx="3395683" cy="1160461"/>
          </a:xfrm>
          <a:noFill/>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Tree>
    <p:extLst>
      <p:ext uri="{BB962C8B-B14F-4D97-AF65-F5344CB8AC3E}">
        <p14:creationId xmlns:p14="http://schemas.microsoft.com/office/powerpoint/2010/main" val="18863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207-37B7-49FA-8F71-D98FBB5E787B}"/>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B30AA3DC-40D5-48DA-8186-23BCA85D7A59}"/>
              </a:ext>
            </a:extLst>
          </p:cNvPr>
          <p:cNvSpPr>
            <a:spLocks noGrp="1"/>
          </p:cNvSpPr>
          <p:nvPr>
            <p:ph sz="half" idx="1" hasCustomPrompt="1"/>
          </p:nvPr>
        </p:nvSpPr>
        <p:spPr>
          <a:xfrm>
            <a:off x="283029" y="900000"/>
            <a:ext cx="5677972"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908B977-1577-4E10-9A65-0F53255011CC}"/>
              </a:ext>
            </a:extLst>
          </p:cNvPr>
          <p:cNvSpPr>
            <a:spLocks noGrp="1"/>
          </p:cNvSpPr>
          <p:nvPr>
            <p:ph sz="half" idx="2" hasCustomPrompt="1"/>
          </p:nvPr>
        </p:nvSpPr>
        <p:spPr>
          <a:xfrm>
            <a:off x="6231000" y="900000"/>
            <a:ext cx="5690419"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606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0C065-DF47-428E-83D6-1807641E926D}"/>
              </a:ext>
            </a:extLst>
          </p:cNvPr>
          <p:cNvSpPr>
            <a:spLocks noGrp="1"/>
          </p:cNvSpPr>
          <p:nvPr>
            <p:ph type="body" idx="1" hasCustomPrompt="1"/>
          </p:nvPr>
        </p:nvSpPr>
        <p:spPr>
          <a:xfrm>
            <a:off x="272143" y="900000"/>
            <a:ext cx="5688857"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4" name="Content Placeholder 3">
            <a:extLst>
              <a:ext uri="{FF2B5EF4-FFF2-40B4-BE49-F238E27FC236}">
                <a16:creationId xmlns:a16="http://schemas.microsoft.com/office/drawing/2014/main" id="{603DFDD1-2A5D-4C3F-A094-1EE0A2637FFA}"/>
              </a:ext>
            </a:extLst>
          </p:cNvPr>
          <p:cNvSpPr>
            <a:spLocks noGrp="1"/>
          </p:cNvSpPr>
          <p:nvPr>
            <p:ph sz="half" idx="2" hasCustomPrompt="1"/>
          </p:nvPr>
        </p:nvSpPr>
        <p:spPr>
          <a:xfrm>
            <a:off x="272143" y="1696030"/>
            <a:ext cx="5694783" cy="410570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A0B1BBA-5485-4310-8E97-A182D24F2897}"/>
              </a:ext>
            </a:extLst>
          </p:cNvPr>
          <p:cNvSpPr>
            <a:spLocks noGrp="1"/>
          </p:cNvSpPr>
          <p:nvPr>
            <p:ph type="body" sz="quarter" idx="3" hasCustomPrompt="1"/>
          </p:nvPr>
        </p:nvSpPr>
        <p:spPr>
          <a:xfrm>
            <a:off x="6231001" y="900000"/>
            <a:ext cx="5683852"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6" name="Content Placeholder 5">
            <a:extLst>
              <a:ext uri="{FF2B5EF4-FFF2-40B4-BE49-F238E27FC236}">
                <a16:creationId xmlns:a16="http://schemas.microsoft.com/office/drawing/2014/main" id="{1984A6F4-806C-4203-8EB0-1D2AED48398D}"/>
              </a:ext>
            </a:extLst>
          </p:cNvPr>
          <p:cNvSpPr>
            <a:spLocks noGrp="1"/>
          </p:cNvSpPr>
          <p:nvPr>
            <p:ph sz="quarter" idx="4" hasCustomPrompt="1"/>
          </p:nvPr>
        </p:nvSpPr>
        <p:spPr>
          <a:xfrm>
            <a:off x="6231001" y="1696029"/>
            <a:ext cx="5683852" cy="4110803"/>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F2BDBCB8-5FCB-47D4-859E-2C42C3F4F016}"/>
              </a:ext>
            </a:extLst>
          </p:cNvPr>
          <p:cNvSpPr>
            <a:spLocks noGrp="1"/>
          </p:cNvSpPr>
          <p:nvPr>
            <p:ph type="title" hasCustomPrompt="1"/>
          </p:nvPr>
        </p:nvSpPr>
        <p:spPr/>
        <p:txBody>
          <a:bodyPr/>
          <a:lstStyle>
            <a:lvl1pPr>
              <a:defRPr/>
            </a:lvl1pPr>
          </a:lstStyle>
          <a:p>
            <a:pPr lvl="0"/>
            <a:r>
              <a:rPr lang="en-US" dirty="0"/>
              <a:t>Double tap/click to add title</a:t>
            </a:r>
          </a:p>
        </p:txBody>
      </p:sp>
    </p:spTree>
    <p:extLst>
      <p:ext uri="{BB962C8B-B14F-4D97-AF65-F5344CB8AC3E}">
        <p14:creationId xmlns:p14="http://schemas.microsoft.com/office/powerpoint/2010/main" val="285319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6A7-58AD-4615-9B73-B1B34FD98D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135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2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5C65-3008-4769-8B5A-F9CDC9104F05}"/>
              </a:ext>
            </a:extLst>
          </p:cNvPr>
          <p:cNvSpPr>
            <a:spLocks noGrp="1"/>
          </p:cNvSpPr>
          <p:nvPr>
            <p:ph type="title" hasCustomPrompt="1"/>
          </p:nvPr>
        </p:nvSpPr>
        <p:spPr>
          <a:xfrm>
            <a:off x="268287" y="270000"/>
            <a:ext cx="4652055" cy="1080000"/>
          </a:xfrm>
        </p:spPr>
        <p:txBody>
          <a:bodyPr anchor="ctr"/>
          <a:lstStyle>
            <a:lvl1pPr>
              <a:defRPr sz="3200"/>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8B7A5F7D-E1DC-43C7-A9D8-877F83C8AC47}"/>
              </a:ext>
            </a:extLst>
          </p:cNvPr>
          <p:cNvSpPr>
            <a:spLocks noGrp="1"/>
          </p:cNvSpPr>
          <p:nvPr>
            <p:ph idx="1" hasCustomPrompt="1"/>
          </p:nvPr>
        </p:nvSpPr>
        <p:spPr>
          <a:xfrm>
            <a:off x="5190343" y="270000"/>
            <a:ext cx="6731102" cy="55484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C0FB532-4C41-4C52-8037-35AD9E551E58}"/>
              </a:ext>
            </a:extLst>
          </p:cNvPr>
          <p:cNvSpPr>
            <a:spLocks noGrp="1"/>
          </p:cNvSpPr>
          <p:nvPr>
            <p:ph type="body" sz="half" idx="2" hasCustomPrompt="1"/>
          </p:nvPr>
        </p:nvSpPr>
        <p:spPr>
          <a:xfrm>
            <a:off x="268288" y="1625085"/>
            <a:ext cx="4652056" cy="41933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Tree>
    <p:extLst>
      <p:ext uri="{BB962C8B-B14F-4D97-AF65-F5344CB8AC3E}">
        <p14:creationId xmlns:p14="http://schemas.microsoft.com/office/powerpoint/2010/main" val="81952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B36411-5253-4313-B367-55E9BF8006AF}"/>
              </a:ext>
            </a:extLst>
          </p:cNvPr>
          <p:cNvSpPr>
            <a:spLocks noGrp="1"/>
          </p:cNvSpPr>
          <p:nvPr>
            <p:ph type="pic" idx="1" hasCustomPrompt="1"/>
          </p:nvPr>
        </p:nvSpPr>
        <p:spPr>
          <a:xfrm>
            <a:off x="5190343" y="265894"/>
            <a:ext cx="6729514" cy="5541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Double tap/click to add picture</a:t>
            </a:r>
          </a:p>
        </p:txBody>
      </p:sp>
      <p:sp>
        <p:nvSpPr>
          <p:cNvPr id="4" name="Text Placeholder 3">
            <a:extLst>
              <a:ext uri="{FF2B5EF4-FFF2-40B4-BE49-F238E27FC236}">
                <a16:creationId xmlns:a16="http://schemas.microsoft.com/office/drawing/2014/main" id="{798020FF-3EE4-42E8-B698-A3A31BCA901C}"/>
              </a:ext>
            </a:extLst>
          </p:cNvPr>
          <p:cNvSpPr>
            <a:spLocks noGrp="1"/>
          </p:cNvSpPr>
          <p:nvPr>
            <p:ph type="body" sz="half" idx="2" hasCustomPrompt="1"/>
          </p:nvPr>
        </p:nvSpPr>
        <p:spPr>
          <a:xfrm>
            <a:off x="272143" y="1597026"/>
            <a:ext cx="4648200" cy="4210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
        <p:nvSpPr>
          <p:cNvPr id="9" name="Title 8">
            <a:extLst>
              <a:ext uri="{FF2B5EF4-FFF2-40B4-BE49-F238E27FC236}">
                <a16:creationId xmlns:a16="http://schemas.microsoft.com/office/drawing/2014/main" id="{93FB16F6-8822-4511-A27C-1EBBF7942A30}"/>
              </a:ext>
            </a:extLst>
          </p:cNvPr>
          <p:cNvSpPr>
            <a:spLocks noGrp="1"/>
          </p:cNvSpPr>
          <p:nvPr>
            <p:ph type="title" hasCustomPrompt="1"/>
          </p:nvPr>
        </p:nvSpPr>
        <p:spPr>
          <a:xfrm>
            <a:off x="272142" y="265894"/>
            <a:ext cx="4648200" cy="1080000"/>
          </a:xfrm>
        </p:spPr>
        <p:txBody>
          <a:bodyPr/>
          <a:lstStyle>
            <a:lvl1pPr>
              <a:defRPr/>
            </a:lvl1pPr>
          </a:lstStyle>
          <a:p>
            <a:r>
              <a:rPr lang="en-US" dirty="0"/>
              <a:t>Double tap/click to add title</a:t>
            </a:r>
            <a:endParaRPr lang="en-GB" dirty="0"/>
          </a:p>
        </p:txBody>
      </p:sp>
    </p:spTree>
    <p:extLst>
      <p:ext uri="{BB962C8B-B14F-4D97-AF65-F5344CB8AC3E}">
        <p14:creationId xmlns:p14="http://schemas.microsoft.com/office/powerpoint/2010/main" val="319936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E76AC-9813-4FFE-A72C-1894B010A58E}"/>
              </a:ext>
            </a:extLst>
          </p:cNvPr>
          <p:cNvSpPr>
            <a:spLocks noGrp="1"/>
          </p:cNvSpPr>
          <p:nvPr>
            <p:ph type="title"/>
          </p:nvPr>
        </p:nvSpPr>
        <p:spPr>
          <a:xfrm>
            <a:off x="0" y="0"/>
            <a:ext cx="12192000" cy="630000"/>
          </a:xfrm>
          <a:prstGeom prst="rect">
            <a:avLst/>
          </a:prstGeom>
          <a:solidFill>
            <a:schemeClr val="tx1"/>
          </a:solidFill>
        </p:spPr>
        <p:txBody>
          <a:bodyPr vert="horz" lIns="288000" tIns="45720" rIns="91440" bIns="45720" rtlCol="0" anchor="ctr">
            <a:normAutofit/>
          </a:bodyPr>
          <a:lstStyle/>
          <a:p>
            <a:r>
              <a:rPr lang="en-US" dirty="0"/>
              <a:t>Double tap/click to add title</a:t>
            </a:r>
            <a:endParaRPr lang="en-GB" dirty="0"/>
          </a:p>
        </p:txBody>
      </p:sp>
      <p:sp>
        <p:nvSpPr>
          <p:cNvPr id="3" name="Text Placeholder 2">
            <a:extLst>
              <a:ext uri="{FF2B5EF4-FFF2-40B4-BE49-F238E27FC236}">
                <a16:creationId xmlns:a16="http://schemas.microsoft.com/office/drawing/2014/main" id="{0030F6D5-B56E-4CE2-84B1-801B28505016}"/>
              </a:ext>
            </a:extLst>
          </p:cNvPr>
          <p:cNvSpPr>
            <a:spLocks noGrp="1"/>
          </p:cNvSpPr>
          <p:nvPr>
            <p:ph type="body" idx="1"/>
          </p:nvPr>
        </p:nvSpPr>
        <p:spPr>
          <a:xfrm>
            <a:off x="270000" y="900000"/>
            <a:ext cx="11657515" cy="4814392"/>
          </a:xfrm>
          <a:prstGeom prst="rect">
            <a:avLst/>
          </a:prstGeom>
        </p:spPr>
        <p:txBody>
          <a:bodyPr vert="horz" lIns="91440" tIns="45720" rIns="91440" bIns="45720" rtlCol="0">
            <a:normAutofit/>
          </a:body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6" name="Group 25">
            <a:extLst>
              <a:ext uri="{FF2B5EF4-FFF2-40B4-BE49-F238E27FC236}">
                <a16:creationId xmlns:a16="http://schemas.microsoft.com/office/drawing/2014/main" id="{73C85E62-2E14-4CA6-9461-E933C1AC1FBF}"/>
              </a:ext>
            </a:extLst>
          </p:cNvPr>
          <p:cNvGrpSpPr/>
          <p:nvPr userDrawn="1"/>
        </p:nvGrpSpPr>
        <p:grpSpPr>
          <a:xfrm>
            <a:off x="-1" y="5813810"/>
            <a:ext cx="12199659" cy="72000"/>
            <a:chOff x="-1" y="6083732"/>
            <a:chExt cx="12199659" cy="72000"/>
          </a:xfrm>
        </p:grpSpPr>
        <p:sp>
          <p:nvSpPr>
            <p:cNvPr id="20" name="Rectangle 19">
              <a:extLst>
                <a:ext uri="{FF2B5EF4-FFF2-40B4-BE49-F238E27FC236}">
                  <a16:creationId xmlns:a16="http://schemas.microsoft.com/office/drawing/2014/main" id="{DFBDF45A-D254-4992-ACE3-426973E8408E}"/>
                </a:ext>
              </a:extLst>
            </p:cNvPr>
            <p:cNvSpPr/>
            <p:nvPr userDrawn="1"/>
          </p:nvSpPr>
          <p:spPr>
            <a:xfrm>
              <a:off x="11542578" y="6083732"/>
              <a:ext cx="657080" cy="7025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22AF7F-8BCE-44DD-BE41-C109A3DAD6C4}"/>
                </a:ext>
              </a:extLst>
            </p:cNvPr>
            <p:cNvSpPr/>
            <p:nvPr userDrawn="1"/>
          </p:nvSpPr>
          <p:spPr>
            <a:xfrm>
              <a:off x="10724671" y="6083732"/>
              <a:ext cx="831691" cy="702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26D972-DB01-4BB5-ABD6-D06ED630BCDD}"/>
                </a:ext>
              </a:extLst>
            </p:cNvPr>
            <p:cNvSpPr/>
            <p:nvPr userDrawn="1"/>
          </p:nvSpPr>
          <p:spPr>
            <a:xfrm>
              <a:off x="-1" y="6083732"/>
              <a:ext cx="10871711" cy="72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9D74F24A-DA25-4C10-AA38-220B1D2438B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41999" y="6406799"/>
            <a:ext cx="1667435" cy="257526"/>
          </a:xfrm>
          <a:prstGeom prst="rect">
            <a:avLst/>
          </a:prstGeom>
        </p:spPr>
      </p:pic>
      <p:sp>
        <p:nvSpPr>
          <p:cNvPr id="16" name="Date Placeholder 3">
            <a:extLst>
              <a:ext uri="{FF2B5EF4-FFF2-40B4-BE49-F238E27FC236}">
                <a16:creationId xmlns:a16="http://schemas.microsoft.com/office/drawing/2014/main" id="{DE172B89-23DC-42F2-9453-F0869D2C9175}"/>
              </a:ext>
            </a:extLst>
          </p:cNvPr>
          <p:cNvSpPr txBox="1">
            <a:spLocks noGrp="1"/>
          </p:cNvSpPr>
          <p:nvPr userDrawn="1"/>
        </p:nvSpPr>
        <p:spPr bwMode="auto">
          <a:xfrm>
            <a:off x="0" y="6174185"/>
            <a:ext cx="12199659" cy="232614"/>
          </a:xfrm>
          <a:prstGeom prst="rect">
            <a:avLst/>
          </a:prstGeom>
          <a:noFill/>
          <a:ln>
            <a:miter lim="800000"/>
            <a:headEnd/>
            <a:tailEnd/>
          </a:ln>
        </p:spPr>
        <p:txBody>
          <a:bodyPr/>
          <a:lstStyle/>
          <a:p>
            <a:pPr algn="ctr">
              <a:defRPr/>
            </a:pPr>
            <a:fld id="{7E1A506D-7525-4645-B5EA-B496D04FDEEB}" type="slidenum">
              <a:rPr lang="en-GB" sz="900" b="0" smtClean="0">
                <a:solidFill>
                  <a:schemeClr val="tx1"/>
                </a:solidFill>
                <a:latin typeface="Arial Narrow" panose="020B0606020202030204" pitchFamily="34" charset="0"/>
                <a:cs typeface="Arial" pitchFamily="34" charset="0"/>
              </a:rPr>
              <a:pPr algn="ctr">
                <a:defRPr/>
              </a:pPr>
              <a:t>‹#›</a:t>
            </a:fld>
            <a:endParaRPr lang="en-GB" sz="1050" b="0" dirty="0">
              <a:solidFill>
                <a:schemeClr val="tx1"/>
              </a:solidFill>
              <a:latin typeface="Arial Narrow" panose="020B0606020202030204" pitchFamily="34" charset="0"/>
              <a:cs typeface="Arial" pitchFamily="34" charset="0"/>
            </a:endParaRPr>
          </a:p>
        </p:txBody>
      </p:sp>
      <p:sp>
        <p:nvSpPr>
          <p:cNvPr id="17" name="Rectangle 6">
            <a:extLst>
              <a:ext uri="{FF2B5EF4-FFF2-40B4-BE49-F238E27FC236}">
                <a16:creationId xmlns:a16="http://schemas.microsoft.com/office/drawing/2014/main" id="{3D14C856-DA64-4EF2-8F41-F2E26E2378C2}"/>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12" name="TextBox 11">
            <a:extLst>
              <a:ext uri="{FF2B5EF4-FFF2-40B4-BE49-F238E27FC236}">
                <a16:creationId xmlns:a16="http://schemas.microsoft.com/office/drawing/2014/main" id="{F3EB0DBC-A3D1-4D51-A8D1-C5BF1AD6EABB}"/>
              </a:ext>
            </a:extLst>
          </p:cNvPr>
          <p:cNvSpPr txBox="1"/>
          <p:nvPr userDrawn="1"/>
        </p:nvSpPr>
        <p:spPr>
          <a:xfrm>
            <a:off x="83687" y="5915426"/>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3" name="TextBox 4">
            <a:extLst>
              <a:ext uri="{FF2B5EF4-FFF2-40B4-BE49-F238E27FC236}">
                <a16:creationId xmlns:a16="http://schemas.microsoft.com/office/drawing/2014/main" id="{2991272A-7FE5-4E23-A757-9DB9E9C43AFE}"/>
              </a:ext>
            </a:extLst>
          </p:cNvPr>
          <p:cNvSpPr txBox="1"/>
          <p:nvPr userDrawn="1"/>
        </p:nvSpPr>
        <p:spPr>
          <a:xfrm>
            <a:off x="83687" y="6162055"/>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9C17E204-D15D-4511-A605-C460D448436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endParaRPr lang="en-US" sz="1000"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7497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5BA-1632-4825-8F2B-23777B43C927}"/>
              </a:ext>
            </a:extLst>
          </p:cNvPr>
          <p:cNvSpPr>
            <a:spLocks noGrp="1"/>
          </p:cNvSpPr>
          <p:nvPr>
            <p:ph type="ctrTitle"/>
          </p:nvPr>
        </p:nvSpPr>
        <p:spPr>
          <a:xfrm>
            <a:off x="0" y="801867"/>
            <a:ext cx="6744063" cy="1775292"/>
          </a:xfrm>
        </p:spPr>
        <p:txBody>
          <a:bodyPr>
            <a:noAutofit/>
          </a:bodyPr>
          <a:lstStyle/>
          <a:p>
            <a:r>
              <a:rPr lang="en-GB" sz="6000" dirty="0"/>
              <a:t>ISD Dealer Days</a:t>
            </a:r>
          </a:p>
        </p:txBody>
      </p:sp>
      <p:sp>
        <p:nvSpPr>
          <p:cNvPr id="3" name="Subtitle 2">
            <a:extLst>
              <a:ext uri="{FF2B5EF4-FFF2-40B4-BE49-F238E27FC236}">
                <a16:creationId xmlns:a16="http://schemas.microsoft.com/office/drawing/2014/main" id="{C2DC7B85-7141-4D48-B5A7-E1155064484D}"/>
              </a:ext>
            </a:extLst>
          </p:cNvPr>
          <p:cNvSpPr>
            <a:spLocks noGrp="1"/>
          </p:cNvSpPr>
          <p:nvPr>
            <p:ph type="subTitle" idx="1"/>
          </p:nvPr>
        </p:nvSpPr>
        <p:spPr>
          <a:xfrm>
            <a:off x="279774" y="2678451"/>
            <a:ext cx="6032140" cy="750549"/>
          </a:xfrm>
        </p:spPr>
        <p:txBody>
          <a:bodyPr>
            <a:normAutofit fontScale="77500" lnSpcReduction="20000"/>
          </a:bodyPr>
          <a:lstStyle/>
          <a:p>
            <a:r>
              <a:rPr lang="en-GB" sz="2800" b="1" dirty="0"/>
              <a:t>Presenter Name:  MARLON SAIZON </a:t>
            </a:r>
          </a:p>
          <a:p>
            <a:r>
              <a:rPr lang="en-GB" sz="2800" b="1" dirty="0"/>
              <a:t>Topic: PARTS AVAILABILITY &amp; ORDER FULFILLMENT</a:t>
            </a:r>
          </a:p>
        </p:txBody>
      </p:sp>
    </p:spTree>
    <p:extLst>
      <p:ext uri="{BB962C8B-B14F-4D97-AF65-F5344CB8AC3E}">
        <p14:creationId xmlns:p14="http://schemas.microsoft.com/office/powerpoint/2010/main" val="313000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B1B7-302F-1683-90F6-62A745DA4DF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CE918CF-4E86-FA81-49F8-E2F8606CCC25}"/>
              </a:ext>
            </a:extLst>
          </p:cNvPr>
          <p:cNvSpPr>
            <a:spLocks noGrp="1"/>
          </p:cNvSpPr>
          <p:nvPr>
            <p:ph idx="1"/>
          </p:nvPr>
        </p:nvSpPr>
        <p:spPr/>
        <p:txBody>
          <a:bodyPr/>
          <a:lstStyle/>
          <a:p>
            <a:r>
              <a:rPr lang="en-US" dirty="0"/>
              <a:t>Order Types</a:t>
            </a:r>
          </a:p>
          <a:p>
            <a:endParaRPr lang="en-US" dirty="0"/>
          </a:p>
          <a:p>
            <a:r>
              <a:rPr lang="en-US" dirty="0"/>
              <a:t>Availability</a:t>
            </a:r>
          </a:p>
          <a:p>
            <a:endParaRPr lang="en-US" dirty="0"/>
          </a:p>
          <a:p>
            <a:r>
              <a:rPr lang="en-US" dirty="0"/>
              <a:t>Backorder Priority</a:t>
            </a:r>
          </a:p>
          <a:p>
            <a:endParaRPr lang="en-US" dirty="0"/>
          </a:p>
          <a:p>
            <a:r>
              <a:rPr lang="en-US" dirty="0"/>
              <a:t>Escalation</a:t>
            </a:r>
          </a:p>
          <a:p>
            <a:pPr lvl="1"/>
            <a:endParaRPr lang="en-US" dirty="0"/>
          </a:p>
          <a:p>
            <a:pPr lvl="2"/>
            <a:endParaRPr lang="en-US" dirty="0"/>
          </a:p>
        </p:txBody>
      </p:sp>
    </p:spTree>
    <p:extLst>
      <p:ext uri="{BB962C8B-B14F-4D97-AF65-F5344CB8AC3E}">
        <p14:creationId xmlns:p14="http://schemas.microsoft.com/office/powerpoint/2010/main" val="118964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7A1A-DFA9-42CC-A94B-342E0D22E43F}"/>
              </a:ext>
            </a:extLst>
          </p:cNvPr>
          <p:cNvSpPr>
            <a:spLocks noGrp="1"/>
          </p:cNvSpPr>
          <p:nvPr>
            <p:ph type="title"/>
          </p:nvPr>
        </p:nvSpPr>
        <p:spPr/>
        <p:txBody>
          <a:bodyPr/>
          <a:lstStyle/>
          <a:p>
            <a:r>
              <a:rPr lang="en-US" dirty="0"/>
              <a:t>TOPIC: Parts Order Types</a:t>
            </a:r>
          </a:p>
        </p:txBody>
      </p:sp>
      <p:pic>
        <p:nvPicPr>
          <p:cNvPr id="5" name="Content Placeholder 4">
            <a:extLst>
              <a:ext uri="{FF2B5EF4-FFF2-40B4-BE49-F238E27FC236}">
                <a16:creationId xmlns:a16="http://schemas.microsoft.com/office/drawing/2014/main" id="{DBC9368E-0726-65A6-69A7-3AC5E053B50E}"/>
              </a:ext>
            </a:extLst>
          </p:cNvPr>
          <p:cNvPicPr>
            <a:picLocks noGrp="1" noChangeAspect="1"/>
          </p:cNvPicPr>
          <p:nvPr>
            <p:ph idx="1"/>
          </p:nvPr>
        </p:nvPicPr>
        <p:blipFill>
          <a:blip r:embed="rId2"/>
          <a:stretch>
            <a:fillRect/>
          </a:stretch>
        </p:blipFill>
        <p:spPr>
          <a:xfrm>
            <a:off x="2863586" y="778212"/>
            <a:ext cx="6464827" cy="5021147"/>
          </a:xfrm>
        </p:spPr>
      </p:pic>
      <p:sp>
        <p:nvSpPr>
          <p:cNvPr id="6" name="Rectangle 5">
            <a:extLst>
              <a:ext uri="{FF2B5EF4-FFF2-40B4-BE49-F238E27FC236}">
                <a16:creationId xmlns:a16="http://schemas.microsoft.com/office/drawing/2014/main" id="{EF85DDC5-BDBC-10D9-8153-BA25521EB99C}"/>
              </a:ext>
            </a:extLst>
          </p:cNvPr>
          <p:cNvSpPr/>
          <p:nvPr/>
        </p:nvSpPr>
        <p:spPr>
          <a:xfrm>
            <a:off x="2863586" y="1196502"/>
            <a:ext cx="6464827" cy="1887166"/>
          </a:xfrm>
          <a:prstGeom prst="rect">
            <a:avLst/>
          </a:prstGeom>
          <a:noFill/>
          <a:ln w="38100">
            <a:solidFill>
              <a:srgbClr val="00B0F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a:extLst>
              <a:ext uri="{FF2B5EF4-FFF2-40B4-BE49-F238E27FC236}">
                <a16:creationId xmlns:a16="http://schemas.microsoft.com/office/drawing/2014/main" id="{7E7E2428-CC01-9CF8-DAEA-E3A7C4020B19}"/>
              </a:ext>
            </a:extLst>
          </p:cNvPr>
          <p:cNvSpPr/>
          <p:nvPr/>
        </p:nvSpPr>
        <p:spPr>
          <a:xfrm>
            <a:off x="2863586" y="3959157"/>
            <a:ext cx="6464827" cy="398834"/>
          </a:xfrm>
          <a:prstGeom prst="rect">
            <a:avLst/>
          </a:prstGeom>
          <a:noFill/>
          <a:ln w="38100">
            <a:solidFill>
              <a:srgbClr val="00B0F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Rectangle 7">
            <a:extLst>
              <a:ext uri="{FF2B5EF4-FFF2-40B4-BE49-F238E27FC236}">
                <a16:creationId xmlns:a16="http://schemas.microsoft.com/office/drawing/2014/main" id="{96AD5AE2-5D13-7695-EB73-0F93BD4DAA44}"/>
              </a:ext>
            </a:extLst>
          </p:cNvPr>
          <p:cNvSpPr/>
          <p:nvPr/>
        </p:nvSpPr>
        <p:spPr>
          <a:xfrm rot="20338394">
            <a:off x="9584545" y="1703056"/>
            <a:ext cx="2405457" cy="668848"/>
          </a:xfrm>
          <a:prstGeom prst="rect">
            <a:avLst/>
          </a:prstGeom>
          <a:noFill/>
          <a:ln w="38100">
            <a:solidFill>
              <a:srgbClr val="00B0F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Planned Order Types</a:t>
            </a:r>
          </a:p>
        </p:txBody>
      </p:sp>
    </p:spTree>
    <p:extLst>
      <p:ext uri="{BB962C8B-B14F-4D97-AF65-F5344CB8AC3E}">
        <p14:creationId xmlns:p14="http://schemas.microsoft.com/office/powerpoint/2010/main" val="325165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CFC0-C1B9-81BC-23E1-131B667CC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4E2A1-B209-2F41-1104-BB1D68059F3E}"/>
              </a:ext>
            </a:extLst>
          </p:cNvPr>
          <p:cNvSpPr>
            <a:spLocks noGrp="1"/>
          </p:cNvSpPr>
          <p:nvPr>
            <p:ph type="title"/>
          </p:nvPr>
        </p:nvSpPr>
        <p:spPr/>
        <p:txBody>
          <a:bodyPr/>
          <a:lstStyle/>
          <a:p>
            <a:r>
              <a:rPr lang="en-US" dirty="0"/>
              <a:t>TOPIC: Planned Order Types</a:t>
            </a:r>
          </a:p>
        </p:txBody>
      </p:sp>
      <p:pic>
        <p:nvPicPr>
          <p:cNvPr id="4" name="Picture 3">
            <a:extLst>
              <a:ext uri="{FF2B5EF4-FFF2-40B4-BE49-F238E27FC236}">
                <a16:creationId xmlns:a16="http://schemas.microsoft.com/office/drawing/2014/main" id="{9CE90732-4139-1EE9-CA26-0AAB98143173}"/>
              </a:ext>
            </a:extLst>
          </p:cNvPr>
          <p:cNvPicPr>
            <a:picLocks noChangeAspect="1"/>
          </p:cNvPicPr>
          <p:nvPr/>
        </p:nvPicPr>
        <p:blipFill>
          <a:blip r:embed="rId2"/>
          <a:stretch>
            <a:fillRect/>
          </a:stretch>
        </p:blipFill>
        <p:spPr>
          <a:xfrm>
            <a:off x="1309991" y="1423257"/>
            <a:ext cx="9572017" cy="3464499"/>
          </a:xfrm>
          <a:prstGeom prst="rect">
            <a:avLst/>
          </a:prstGeom>
        </p:spPr>
      </p:pic>
    </p:spTree>
    <p:extLst>
      <p:ext uri="{BB962C8B-B14F-4D97-AF65-F5344CB8AC3E}">
        <p14:creationId xmlns:p14="http://schemas.microsoft.com/office/powerpoint/2010/main" val="368758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6D94-3E09-1BD8-BEFF-94931A1913AB}"/>
              </a:ext>
            </a:extLst>
          </p:cNvPr>
          <p:cNvSpPr>
            <a:spLocks noGrp="1"/>
          </p:cNvSpPr>
          <p:nvPr>
            <p:ph type="title"/>
          </p:nvPr>
        </p:nvSpPr>
        <p:spPr/>
        <p:txBody>
          <a:bodyPr/>
          <a:lstStyle/>
          <a:p>
            <a:r>
              <a:rPr lang="en-US" dirty="0"/>
              <a:t>Availability – Terminology</a:t>
            </a:r>
          </a:p>
        </p:txBody>
      </p:sp>
      <p:sp>
        <p:nvSpPr>
          <p:cNvPr id="3" name="Content Placeholder 2">
            <a:extLst>
              <a:ext uri="{FF2B5EF4-FFF2-40B4-BE49-F238E27FC236}">
                <a16:creationId xmlns:a16="http://schemas.microsoft.com/office/drawing/2014/main" id="{8C2E0D7C-F0D6-9478-D173-36AC5D5978B4}"/>
              </a:ext>
            </a:extLst>
          </p:cNvPr>
          <p:cNvSpPr>
            <a:spLocks noGrp="1"/>
          </p:cNvSpPr>
          <p:nvPr>
            <p:ph idx="1"/>
          </p:nvPr>
        </p:nvSpPr>
        <p:spPr/>
        <p:txBody>
          <a:bodyPr>
            <a:normAutofit fontScale="85000" lnSpcReduction="20000"/>
          </a:bodyPr>
          <a:lstStyle/>
          <a:p>
            <a:r>
              <a:rPr lang="en-US" sz="3200" dirty="0"/>
              <a:t>Supplier Lead Time</a:t>
            </a:r>
          </a:p>
          <a:p>
            <a:r>
              <a:rPr lang="en-US" sz="3200" dirty="0"/>
              <a:t>ESD - Estimated Ship Dates</a:t>
            </a:r>
          </a:p>
          <a:p>
            <a:r>
              <a:rPr lang="en-US" sz="3200" dirty="0"/>
              <a:t>MAO – Made As Ordered</a:t>
            </a:r>
          </a:p>
          <a:p>
            <a:r>
              <a:rPr lang="en-US" sz="3200" dirty="0"/>
              <a:t>Constrained Parts</a:t>
            </a:r>
          </a:p>
          <a:p>
            <a:pPr lvl="1"/>
            <a:r>
              <a:rPr lang="en-US" sz="2800" dirty="0"/>
              <a:t>Constrained Parts Lists</a:t>
            </a:r>
          </a:p>
          <a:p>
            <a:pPr lvl="1"/>
            <a:r>
              <a:rPr lang="en-US" sz="2800" dirty="0"/>
              <a:t>Mandatory Planned Orders List</a:t>
            </a:r>
          </a:p>
          <a:p>
            <a:pPr lvl="2"/>
            <a:r>
              <a:rPr lang="en-US" sz="2400" dirty="0"/>
              <a:t>QCPRO – Quoted CPRO</a:t>
            </a:r>
          </a:p>
          <a:p>
            <a:pPr lvl="2"/>
            <a:r>
              <a:rPr lang="en-US" sz="2400" dirty="0"/>
              <a:t>LCPRO – Long-Term CPRO</a:t>
            </a:r>
          </a:p>
          <a:p>
            <a:pPr lvl="2"/>
            <a:r>
              <a:rPr lang="en-US" sz="2400" dirty="0"/>
              <a:t>XCPRO – Extended </a:t>
            </a:r>
          </a:p>
          <a:p>
            <a:pPr lvl="1"/>
            <a:r>
              <a:rPr lang="en-US" sz="2800" dirty="0"/>
              <a:t>Highly Constrained</a:t>
            </a:r>
          </a:p>
          <a:p>
            <a:pPr lvl="2"/>
            <a:r>
              <a:rPr lang="en-US" sz="2800" dirty="0"/>
              <a:t>Serialized CPRO (requires serial number)</a:t>
            </a:r>
          </a:p>
          <a:p>
            <a:r>
              <a:rPr lang="en-US" sz="3200" dirty="0"/>
              <a:t>Frozen</a:t>
            </a:r>
          </a:p>
          <a:p>
            <a:pPr lvl="1"/>
            <a:r>
              <a:rPr lang="en-US" sz="2800" dirty="0"/>
              <a:t>Allocation</a:t>
            </a:r>
          </a:p>
          <a:p>
            <a:pPr lvl="1"/>
            <a:r>
              <a:rPr lang="en-US" sz="2800" dirty="0"/>
              <a:t>Quality Freeze</a:t>
            </a:r>
          </a:p>
        </p:txBody>
      </p:sp>
      <p:pic>
        <p:nvPicPr>
          <p:cNvPr id="7" name="Picture 6">
            <a:extLst>
              <a:ext uri="{FF2B5EF4-FFF2-40B4-BE49-F238E27FC236}">
                <a16:creationId xmlns:a16="http://schemas.microsoft.com/office/drawing/2014/main" id="{F99242F3-C03C-66BE-38F2-32FC8F5C60E6}"/>
              </a:ext>
            </a:extLst>
          </p:cNvPr>
          <p:cNvPicPr>
            <a:picLocks noChangeAspect="1"/>
          </p:cNvPicPr>
          <p:nvPr/>
        </p:nvPicPr>
        <p:blipFill rotWithShape="1">
          <a:blip r:embed="rId3"/>
          <a:srcRect r="55561" b="1373"/>
          <a:stretch/>
        </p:blipFill>
        <p:spPr>
          <a:xfrm>
            <a:off x="7287397" y="791153"/>
            <a:ext cx="4262920" cy="4814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172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810A-7A2F-9346-210B-D891CB943957}"/>
              </a:ext>
            </a:extLst>
          </p:cNvPr>
          <p:cNvSpPr>
            <a:spLocks noGrp="1"/>
          </p:cNvSpPr>
          <p:nvPr>
            <p:ph type="title"/>
          </p:nvPr>
        </p:nvSpPr>
        <p:spPr/>
        <p:txBody>
          <a:bodyPr/>
          <a:lstStyle/>
          <a:p>
            <a:r>
              <a:rPr lang="en-US" dirty="0"/>
              <a:t>Backorder Priority</a:t>
            </a:r>
          </a:p>
        </p:txBody>
      </p:sp>
      <p:pic>
        <p:nvPicPr>
          <p:cNvPr id="5" name="Picture 4">
            <a:extLst>
              <a:ext uri="{FF2B5EF4-FFF2-40B4-BE49-F238E27FC236}">
                <a16:creationId xmlns:a16="http://schemas.microsoft.com/office/drawing/2014/main" id="{7181ED6E-E5CC-4F6E-DE02-71643B677D0D}"/>
              </a:ext>
            </a:extLst>
          </p:cNvPr>
          <p:cNvPicPr>
            <a:picLocks noChangeAspect="1"/>
          </p:cNvPicPr>
          <p:nvPr/>
        </p:nvPicPr>
        <p:blipFill>
          <a:blip r:embed="rId2"/>
          <a:stretch>
            <a:fillRect/>
          </a:stretch>
        </p:blipFill>
        <p:spPr>
          <a:xfrm>
            <a:off x="1323474" y="1247256"/>
            <a:ext cx="10481024" cy="3681539"/>
          </a:xfrm>
          <a:prstGeom prst="rect">
            <a:avLst/>
          </a:prstGeom>
        </p:spPr>
      </p:pic>
      <p:pic>
        <p:nvPicPr>
          <p:cNvPr id="7" name="Picture 6">
            <a:extLst>
              <a:ext uri="{FF2B5EF4-FFF2-40B4-BE49-F238E27FC236}">
                <a16:creationId xmlns:a16="http://schemas.microsoft.com/office/drawing/2014/main" id="{2237FA79-C92A-91E1-9F55-316024C27F1D}"/>
              </a:ext>
            </a:extLst>
          </p:cNvPr>
          <p:cNvPicPr>
            <a:picLocks noChangeAspect="1"/>
          </p:cNvPicPr>
          <p:nvPr/>
        </p:nvPicPr>
        <p:blipFill>
          <a:blip r:embed="rId3"/>
          <a:stretch>
            <a:fillRect/>
          </a:stretch>
        </p:blipFill>
        <p:spPr>
          <a:xfrm>
            <a:off x="233583" y="1465083"/>
            <a:ext cx="993638" cy="3245883"/>
          </a:xfrm>
          <a:prstGeom prst="rect">
            <a:avLst/>
          </a:prstGeom>
        </p:spPr>
      </p:pic>
    </p:spTree>
    <p:extLst>
      <p:ext uri="{BB962C8B-B14F-4D97-AF65-F5344CB8AC3E}">
        <p14:creationId xmlns:p14="http://schemas.microsoft.com/office/powerpoint/2010/main" val="102253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2F1D-9605-D931-56D0-3C95485C11A8}"/>
              </a:ext>
            </a:extLst>
          </p:cNvPr>
          <p:cNvSpPr>
            <a:spLocks noGrp="1"/>
          </p:cNvSpPr>
          <p:nvPr>
            <p:ph type="title"/>
          </p:nvPr>
        </p:nvSpPr>
        <p:spPr/>
        <p:txBody>
          <a:bodyPr/>
          <a:lstStyle/>
          <a:p>
            <a:r>
              <a:rPr lang="en-US" dirty="0"/>
              <a:t>Availability &amp; Escalation Process</a:t>
            </a:r>
          </a:p>
        </p:txBody>
      </p:sp>
      <p:sp>
        <p:nvSpPr>
          <p:cNvPr id="3" name="Content Placeholder 2">
            <a:extLst>
              <a:ext uri="{FF2B5EF4-FFF2-40B4-BE49-F238E27FC236}">
                <a16:creationId xmlns:a16="http://schemas.microsoft.com/office/drawing/2014/main" id="{0766862C-2B8E-4FFA-506A-80DFDDBE844B}"/>
              </a:ext>
            </a:extLst>
          </p:cNvPr>
          <p:cNvSpPr>
            <a:spLocks noGrp="1"/>
          </p:cNvSpPr>
          <p:nvPr>
            <p:ph idx="1"/>
          </p:nvPr>
        </p:nvSpPr>
        <p:spPr/>
        <p:txBody>
          <a:bodyPr>
            <a:normAutofit/>
          </a:bodyPr>
          <a:lstStyle/>
          <a:p>
            <a:r>
              <a:rPr lang="en-US" dirty="0"/>
              <a:t>Availability</a:t>
            </a:r>
          </a:p>
          <a:p>
            <a:pPr lvl="1"/>
            <a:r>
              <a:rPr lang="en-US" dirty="0"/>
              <a:t>Milton stock</a:t>
            </a:r>
          </a:p>
          <a:p>
            <a:pPr lvl="1"/>
            <a:r>
              <a:rPr lang="en-US" dirty="0"/>
              <a:t>Local CAT facing facility (York, PA)</a:t>
            </a:r>
          </a:p>
          <a:p>
            <a:pPr lvl="1"/>
            <a:r>
              <a:rPr lang="en-US" dirty="0"/>
              <a:t>Other CAT distribution centers</a:t>
            </a:r>
          </a:p>
          <a:p>
            <a:pPr lvl="1"/>
            <a:r>
              <a:rPr lang="en-US" dirty="0"/>
              <a:t>DPIS – Dealer Parts Inventory Sharing</a:t>
            </a:r>
          </a:p>
          <a:p>
            <a:pPr lvl="1"/>
            <a:r>
              <a:rPr lang="en-US" dirty="0"/>
              <a:t>The hook-up (call friends at other CAT dealers)</a:t>
            </a:r>
          </a:p>
          <a:p>
            <a:pPr lvl="1"/>
            <a:endParaRPr lang="en-US" dirty="0"/>
          </a:p>
          <a:p>
            <a:r>
              <a:rPr lang="en-US" dirty="0"/>
              <a:t>Escalation</a:t>
            </a:r>
          </a:p>
          <a:p>
            <a:pPr lvl="1"/>
            <a:r>
              <a:rPr lang="en-US" dirty="0"/>
              <a:t>Milton CAT Parts Department</a:t>
            </a:r>
          </a:p>
          <a:p>
            <a:pPr lvl="2"/>
            <a:r>
              <a:rPr lang="en-US" dirty="0"/>
              <a:t>Have to ask to ‘open a case’</a:t>
            </a:r>
          </a:p>
          <a:p>
            <a:pPr lvl="2"/>
            <a:r>
              <a:rPr lang="en-US" dirty="0"/>
              <a:t>3 levels of escalation</a:t>
            </a:r>
          </a:p>
          <a:p>
            <a:pPr lvl="2"/>
            <a:r>
              <a:rPr lang="en-US" dirty="0"/>
              <a:t>Follows backorder priority</a:t>
            </a:r>
          </a:p>
          <a:p>
            <a:pPr lvl="1"/>
            <a:endParaRPr lang="en-US" dirty="0"/>
          </a:p>
        </p:txBody>
      </p:sp>
    </p:spTree>
    <p:extLst>
      <p:ext uri="{BB962C8B-B14F-4D97-AF65-F5344CB8AC3E}">
        <p14:creationId xmlns:p14="http://schemas.microsoft.com/office/powerpoint/2010/main" val="24854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FB01-F824-8726-0281-E71F679CB2E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FE26C0D-F4DC-21D0-DB87-EED550B25128}"/>
              </a:ext>
            </a:extLst>
          </p:cNvPr>
          <p:cNvSpPr>
            <a:spLocks noGrp="1"/>
          </p:cNvSpPr>
          <p:nvPr>
            <p:ph idx="1"/>
          </p:nvPr>
        </p:nvSpPr>
        <p:spPr/>
        <p:txBody>
          <a:bodyPr/>
          <a:lstStyle/>
          <a:p>
            <a:r>
              <a:rPr lang="en-US" dirty="0" err="1"/>
              <a:t>Parts.Cat.Com</a:t>
            </a:r>
            <a:r>
              <a:rPr lang="en-US" dirty="0"/>
              <a:t> for stock orders to Milton CAT as much as possible</a:t>
            </a:r>
          </a:p>
          <a:p>
            <a:endParaRPr lang="en-US" dirty="0"/>
          </a:p>
          <a:p>
            <a:r>
              <a:rPr lang="en-US" dirty="0"/>
              <a:t>Work with Milton CAT on planned orders where needed</a:t>
            </a:r>
          </a:p>
          <a:p>
            <a:pPr lvl="1"/>
            <a:r>
              <a:rPr lang="en-US" dirty="0"/>
              <a:t>Regular stock (FDO)</a:t>
            </a:r>
          </a:p>
          <a:p>
            <a:pPr lvl="1"/>
            <a:r>
              <a:rPr lang="en-US" dirty="0"/>
              <a:t>Known major repairs at a future date (CPRO)</a:t>
            </a:r>
          </a:p>
          <a:p>
            <a:pPr lvl="1"/>
            <a:r>
              <a:rPr lang="en-US" dirty="0"/>
              <a:t>Constrained </a:t>
            </a:r>
          </a:p>
          <a:p>
            <a:pPr lvl="1"/>
            <a:endParaRPr lang="en-US" dirty="0"/>
          </a:p>
          <a:p>
            <a:r>
              <a:rPr lang="en-US" dirty="0"/>
              <a:t>High priority backorders – ask Milton CAT to escalate/open a case</a:t>
            </a:r>
          </a:p>
          <a:p>
            <a:pPr lvl="1"/>
            <a:r>
              <a:rPr lang="en-US" dirty="0"/>
              <a:t>Committed Planned Replacement Orders (CPRO, LCPRO, QCPRO, XCPRO)</a:t>
            </a:r>
          </a:p>
          <a:p>
            <a:pPr lvl="1"/>
            <a:r>
              <a:rPr lang="en-US" dirty="0"/>
              <a:t>Machine Down</a:t>
            </a:r>
          </a:p>
        </p:txBody>
      </p:sp>
    </p:spTree>
    <p:extLst>
      <p:ext uri="{BB962C8B-B14F-4D97-AF65-F5344CB8AC3E}">
        <p14:creationId xmlns:p14="http://schemas.microsoft.com/office/powerpoint/2010/main" val="177476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vert="horz" lIns="288000" tIns="45720" rIns="91440" bIns="45720" rtlCol="0" anchor="ctr">
            <a:normAutofit/>
          </a:bodyPr>
          <a:lstStyle/>
          <a:p>
            <a:r>
              <a:rPr lang="en-US"/>
              <a:t>General Discussion / Questions</a:t>
            </a:r>
          </a:p>
        </p:txBody>
      </p:sp>
      <p:sp>
        <p:nvSpPr>
          <p:cNvPr id="3" name="Content Placeholder 2"/>
          <p:cNvSpPr>
            <a:spLocks noGrp="1"/>
          </p:cNvSpPr>
          <p:nvPr>
            <p:ph idx="1"/>
          </p:nvPr>
        </p:nvSpPr>
        <p:spPr/>
        <p:txBody>
          <a:bodyPr/>
          <a:lstStyle/>
          <a:p>
            <a:pPr marL="0" indent="0">
              <a:buNone/>
            </a:pPr>
            <a:r>
              <a:rPr lang="en-US"/>
              <a:t>	</a:t>
            </a:r>
          </a:p>
        </p:txBody>
      </p:sp>
      <p:pic>
        <p:nvPicPr>
          <p:cNvPr id="4" name="Picture 3">
            <a:extLst>
              <a:ext uri="{FF2B5EF4-FFF2-40B4-BE49-F238E27FC236}">
                <a16:creationId xmlns:a16="http://schemas.microsoft.com/office/drawing/2014/main" id="{404D6C51-CCD9-4D0D-8CDB-1F79F4D67AFD}"/>
              </a:ext>
            </a:extLst>
          </p:cNvPr>
          <p:cNvPicPr>
            <a:picLocks noChangeAspect="1"/>
          </p:cNvPicPr>
          <p:nvPr/>
        </p:nvPicPr>
        <p:blipFill>
          <a:blip r:embed="rId3"/>
          <a:stretch>
            <a:fillRect/>
          </a:stretch>
        </p:blipFill>
        <p:spPr>
          <a:xfrm>
            <a:off x="2763982" y="935039"/>
            <a:ext cx="6438782" cy="4608535"/>
          </a:xfrm>
          <a:prstGeom prst="rect">
            <a:avLst/>
          </a:prstGeom>
        </p:spPr>
      </p:pic>
    </p:spTree>
    <p:extLst>
      <p:ext uri="{BB962C8B-B14F-4D97-AF65-F5344CB8AC3E}">
        <p14:creationId xmlns:p14="http://schemas.microsoft.com/office/powerpoint/2010/main" val="4192054521"/>
      </p:ext>
    </p:extLst>
  </p:cSld>
  <p:clrMapOvr>
    <a:masterClrMapping/>
  </p:clrMapOvr>
</p:sld>
</file>

<file path=ppt/theme/theme1.xml><?xml version="1.0" encoding="utf-8"?>
<a:theme xmlns:a="http://schemas.openxmlformats.org/drawingml/2006/main" name="Office Theme">
  <a:themeElements>
    <a:clrScheme name="Cat Presentation">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at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8040FA34-F467-4496-9619-025D4431C44A}" vid="{2635AA57-A62C-471E-B8B8-0EADAFC69E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547D5A97FE1747A178FAFE6C406865" ma:contentTypeVersion="17" ma:contentTypeDescription="Create a new document." ma:contentTypeScope="" ma:versionID="d8562e7616da55c11dfe3207dc43c526">
  <xsd:schema xmlns:xsd="http://www.w3.org/2001/XMLSchema" xmlns:xs="http://www.w3.org/2001/XMLSchema" xmlns:p="http://schemas.microsoft.com/office/2006/metadata/properties" xmlns:ns2="b7598b22-8c82-45a0-8396-ae9b7a9ddc8d" xmlns:ns3="2dd0a804-c4e2-4eca-82a1-fda3e4252c4d" targetNamespace="http://schemas.microsoft.com/office/2006/metadata/properties" ma:root="true" ma:fieldsID="4e566146294e546e5a50e4ec37881ac6" ns2:_="" ns3:_="">
    <xsd:import namespace="b7598b22-8c82-45a0-8396-ae9b7a9ddc8d"/>
    <xsd:import namespace="2dd0a804-c4e2-4eca-82a1-fda3e4252c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8b22-8c82-45a0-8396-ae9b7a9dd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925dd1-3619-45ed-a0f8-86ebc360face}" ma:internalName="TaxCatchAll" ma:showField="CatchAllData" ma:web="b7598b22-8c82-45a0-8396-ae9b7a9ddc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d0a804-c4e2-4eca-82a1-fda3e4252c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83a77-dcbb-497f-96dc-4c534ae028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598b22-8c82-45a0-8396-ae9b7a9ddc8d" xsi:nil="true"/>
    <lcf76f155ced4ddcb4097134ff3c332f xmlns="2dd0a804-c4e2-4eca-82a1-fda3e4252c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C9157E-695E-4AAA-94F3-794F645E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8b22-8c82-45a0-8396-ae9b7a9ddc8d"/>
    <ds:schemaRef ds:uri="2dd0a804-c4e2-4eca-82a1-fda3e4252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DAF886-4D34-4752-97DE-5FA32DF7ACFC}">
  <ds:schemaRefs>
    <ds:schemaRef ds:uri="http://schemas.microsoft.com/sharepoint/v3/contenttype/forms"/>
  </ds:schemaRefs>
</ds:datastoreItem>
</file>

<file path=customXml/itemProps3.xml><?xml version="1.0" encoding="utf-8"?>
<ds:datastoreItem xmlns:ds="http://schemas.openxmlformats.org/officeDocument/2006/customXml" ds:itemID="{DA9AC8FE-BC27-4106-8FE2-69948201EC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598b22-8c82-45a0-8396-ae9b7a9ddc8d"/>
    <ds:schemaRef ds:uri="2dd0a804-c4e2-4eca-82a1-fda3e4252c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IPSD Caterpillar template - EXTERNAL</Template>
  <TotalTime>234</TotalTime>
  <Words>222</Words>
  <Application>Microsoft Office PowerPoint</Application>
  <PresentationFormat>Widescreen</PresentationFormat>
  <Paragraphs>61</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Wingdings</vt:lpstr>
      <vt:lpstr>Office Theme</vt:lpstr>
      <vt:lpstr>ISD Dealer Days</vt:lpstr>
      <vt:lpstr>Agenda</vt:lpstr>
      <vt:lpstr>TOPIC: Parts Order Types</vt:lpstr>
      <vt:lpstr>TOPIC: Planned Order Types</vt:lpstr>
      <vt:lpstr>Availability – Terminology</vt:lpstr>
      <vt:lpstr>Backorder Priority</vt:lpstr>
      <vt:lpstr>Availability &amp; Escalation Process</vt:lpstr>
      <vt:lpstr>Summary</vt:lpstr>
      <vt:lpstr>General Discussion / Questions</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Moreira</dc:creator>
  <cp:lastModifiedBy>Gelinas, Rhonda</cp:lastModifiedBy>
  <cp:revision>153</cp:revision>
  <dcterms:created xsi:type="dcterms:W3CDTF">2024-02-21T21:41:04Z</dcterms:created>
  <dcterms:modified xsi:type="dcterms:W3CDTF">2024-04-10T13:14:10Z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0x0101001B547D5A97FE1747A178FAFE6C406865</vt:lpwstr>
  </property>
  <property fmtid="{D5CDD505-2E9C-101B-9397-08002B2CF9AE}" pid="3" name="MSIP_Label_fb5e2db6-eecf-4aa2-8fc3-174bf94bce19_Enabled">
    <vt:lpwstr>true</vt:lpwstr>
  </property>
  <property fmtid="{D5CDD505-2E9C-101B-9397-08002B2CF9AE}" pid="4" name="MSIP_Label_fb5e2db6-eecf-4aa2-8fc3-174bf94bce19_SetDate">
    <vt:lpwstr>2023-01-10T15:47:01Z</vt:lpwstr>
  </property>
  <property fmtid="{D5CDD505-2E9C-101B-9397-08002B2CF9AE}" pid="5" name="MSIP_Label_fb5e2db6-eecf-4aa2-8fc3-174bf94bce19_Method">
    <vt:lpwstr>Privileged</vt:lpwstr>
  </property>
  <property fmtid="{D5CDD505-2E9C-101B-9397-08002B2CF9AE}" pid="6" name="MSIP_Label_fb5e2db6-eecf-4aa2-8fc3-174bf94bce19_Name">
    <vt:lpwstr>fb5e2db6-eecf-4aa2-8fc3-174bf94bce19</vt:lpwstr>
  </property>
  <property fmtid="{D5CDD505-2E9C-101B-9397-08002B2CF9AE}" pid="7" name="MSIP_Label_fb5e2db6-eecf-4aa2-8fc3-174bf94bce19_SiteId">
    <vt:lpwstr>ceb177bf-013b-49ab-8a9c-4abce32afc1e</vt:lpwstr>
  </property>
  <property fmtid="{D5CDD505-2E9C-101B-9397-08002B2CF9AE}" pid="8" name="MSIP_Label_fb5e2db6-eecf-4aa2-8fc3-174bf94bce19_ActionId">
    <vt:lpwstr>ba2cfdb4-cddb-45ab-8f47-54af6a58f990</vt:lpwstr>
  </property>
  <property fmtid="{D5CDD505-2E9C-101B-9397-08002B2CF9AE}" pid="9" name="MSIP_Label_fb5e2db6-eecf-4aa2-8fc3-174bf94bce19_ContentBits">
    <vt:lpwstr>2</vt:lpwstr>
  </property>
</Properties>
</file>